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93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3CB1A-489A-4227-B2FE-C4D26D291BAD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94E19-5A2F-4F08-A500-7858F7571E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065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9">
            <a:extLst>
              <a:ext uri="{FF2B5EF4-FFF2-40B4-BE49-F238E27FC236}">
                <a16:creationId xmlns:a16="http://schemas.microsoft.com/office/drawing/2014/main" id="{66A4640B-A204-4A1C-8251-79244709396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/>
            </a:pPr>
            <a:fld id="{11D2D62C-437E-4957-8964-7D340320F7EA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t>1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88067" name="Rectangle 1">
            <a:extLst>
              <a:ext uri="{FF2B5EF4-FFF2-40B4-BE49-F238E27FC236}">
                <a16:creationId xmlns:a16="http://schemas.microsoft.com/office/drawing/2014/main" id="{ABEC0FDA-1C2C-4D28-88D8-0B03BD8E7DFA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" y="949325"/>
            <a:ext cx="8323263" cy="46831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8068" name="Text Box 2">
            <a:extLst>
              <a:ext uri="{FF2B5EF4-FFF2-40B4-BE49-F238E27FC236}">
                <a16:creationId xmlns:a16="http://schemas.microsoft.com/office/drawing/2014/main" id="{B0AE0018-8EC4-4E66-A694-E1BD36692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8" y="5938838"/>
            <a:ext cx="6662737" cy="562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it-IT" alt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88069" name="Text Box 3">
            <a:extLst>
              <a:ext uri="{FF2B5EF4-FFF2-40B4-BE49-F238E27FC236}">
                <a16:creationId xmlns:a16="http://schemas.microsoft.com/office/drawing/2014/main" id="{E51807AF-09AA-4AE9-A204-CCD5279AD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1876088"/>
            <a:ext cx="3611562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BFE42A52-595C-419A-88FD-26564D86C12D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FDDBA7-96B2-436E-B17C-25C8F62350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481" y="1121879"/>
            <a:ext cx="914304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7E08B23-BC67-411D-9338-EE2BEB448B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481" y="3601819"/>
            <a:ext cx="914304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72" indent="0" algn="ctr">
              <a:buNone/>
              <a:defRPr sz="1814"/>
            </a:lvl2pPr>
            <a:lvl3pPr marL="829544" indent="0" algn="ctr">
              <a:buNone/>
              <a:defRPr sz="1633"/>
            </a:lvl3pPr>
            <a:lvl4pPr marL="1244316" indent="0" algn="ctr">
              <a:buNone/>
              <a:defRPr sz="1452"/>
            </a:lvl4pPr>
            <a:lvl5pPr marL="1659087" indent="0" algn="ctr">
              <a:buNone/>
              <a:defRPr sz="1452"/>
            </a:lvl5pPr>
            <a:lvl6pPr marL="2073859" indent="0" algn="ctr">
              <a:buNone/>
              <a:defRPr sz="1452"/>
            </a:lvl6pPr>
            <a:lvl7pPr marL="2488631" indent="0" algn="ctr">
              <a:buNone/>
              <a:defRPr sz="1452"/>
            </a:lvl7pPr>
            <a:lvl8pPr marL="2903403" indent="0" algn="ctr">
              <a:buNone/>
              <a:defRPr sz="1452"/>
            </a:lvl8pPr>
            <a:lvl9pPr marL="3318175" indent="0" algn="ctr">
              <a:buNone/>
              <a:defRPr sz="1452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840342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04941C-5951-425B-96EC-2A7C83662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CF71EA1-B5C0-4F4D-8340-2A29E89BB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254715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5B75F28-28EA-441D-B617-9AC9B10A3D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7761" y="273629"/>
            <a:ext cx="2741760" cy="530695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C520191-EF43-4675-88A9-512B3153A3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8641" y="273629"/>
            <a:ext cx="8044800" cy="530695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922135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7C6B16-593A-43B9-BD4D-BFC0F6C08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5FA52E-707F-40FC-9268-B8C66221E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638464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9CEE01-28DE-4C2A-97B7-B347BEF6D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361" y="1709460"/>
            <a:ext cx="10515839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FA3B4D9-5FFE-4AD0-A6A2-124806D61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361" y="4589763"/>
            <a:ext cx="10515839" cy="1499197"/>
          </a:xfrm>
        </p:spPr>
        <p:txBody>
          <a:bodyPr/>
          <a:lstStyle>
            <a:lvl1pPr marL="0" indent="0">
              <a:buNone/>
              <a:defRPr sz="2177"/>
            </a:lvl1pPr>
            <a:lvl2pPr marL="414772" indent="0">
              <a:buNone/>
              <a:defRPr sz="1814"/>
            </a:lvl2pPr>
            <a:lvl3pPr marL="829544" indent="0">
              <a:buNone/>
              <a:defRPr sz="1633"/>
            </a:lvl3pPr>
            <a:lvl4pPr marL="1244316" indent="0">
              <a:buNone/>
              <a:defRPr sz="1452"/>
            </a:lvl4pPr>
            <a:lvl5pPr marL="1659087" indent="0">
              <a:buNone/>
              <a:defRPr sz="1452"/>
            </a:lvl5pPr>
            <a:lvl6pPr marL="2073859" indent="0">
              <a:buNone/>
              <a:defRPr sz="1452"/>
            </a:lvl6pPr>
            <a:lvl7pPr marL="2488631" indent="0">
              <a:buNone/>
              <a:defRPr sz="1452"/>
            </a:lvl7pPr>
            <a:lvl8pPr marL="2903403" indent="0">
              <a:buNone/>
              <a:defRPr sz="1452"/>
            </a:lvl8pPr>
            <a:lvl9pPr marL="3318175" indent="0">
              <a:buNone/>
              <a:defRPr sz="145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070455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879B58-9DCD-41CC-9EB1-D2DB53457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AE2E66-9312-47FC-9941-D175ACADB4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8641" y="1604328"/>
            <a:ext cx="5393279" cy="397625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E6B8424-6378-42B6-8E15-B502A45FA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6240" y="1604328"/>
            <a:ext cx="5393281" cy="397625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238663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D7F4F2-9A08-492A-88FF-0A9C420E7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365798"/>
            <a:ext cx="10515839" cy="132493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94F8720-1532-489A-B3F5-8E28BA665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041" y="1680657"/>
            <a:ext cx="515903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5AFC275-493F-426F-8C03-22CEF2FC4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041" y="2504424"/>
            <a:ext cx="515903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B070FCB-72D8-42EF-BF6E-662910138B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801" y="1680657"/>
            <a:ext cx="518207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8F7236C-04B5-47CC-88A4-752B1BF27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801" y="2504424"/>
            <a:ext cx="518207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089700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4D900E-49D4-4661-BF8F-325180A49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28697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841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D45180-EDDD-431F-B381-CAF098E0D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AD3244-B071-46FA-A068-E5766E97B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AAAEE89-D8C9-478D-A173-4D64A5657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97307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3CCB39-7F14-474E-8540-1CEAB512E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08E31D8-3B18-4FDB-84D5-8C3CFBA3C2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72" indent="0">
              <a:buNone/>
              <a:defRPr sz="2540"/>
            </a:lvl2pPr>
            <a:lvl3pPr marL="829544" indent="0">
              <a:buNone/>
              <a:defRPr sz="2177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08D85CB-8B67-4B40-8568-2B55A7EBA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80204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C4CC2E5D-CBBB-47F9-A2AD-3079D14B64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8641" y="273629"/>
            <a:ext cx="10970880" cy="1143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 titolo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F155EFA8-265B-4F25-B802-B35E5C169E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8641" y="1604328"/>
            <a:ext cx="10970880" cy="3976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</p:txBody>
      </p:sp>
    </p:spTree>
    <p:extLst>
      <p:ext uri="{BB962C8B-B14F-4D97-AF65-F5344CB8AC3E}">
        <p14:creationId xmlns:p14="http://schemas.microsoft.com/office/powerpoint/2010/main" val="3925158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2pPr>
      <a:lvl3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3pPr>
      <a:lvl4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4pPr>
      <a:lvl5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5pPr>
      <a:lvl6pPr marL="2281245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6pPr>
      <a:lvl7pPr marL="2696017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7pPr>
      <a:lvl8pPr marL="3110789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8pPr>
      <a:lvl9pPr marL="3525561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9pPr>
    </p:titleStyle>
    <p:bodyStyle>
      <a:lvl1pPr marL="311079" indent="-311079" algn="l" defTabSz="407571" rtl="0" eaLnBrk="0" fontAlgn="base" hangingPunct="0">
        <a:lnSpc>
          <a:spcPct val="90000"/>
        </a:lnSpc>
        <a:spcBef>
          <a:spcPts val="74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7" kern="1200">
          <a:solidFill>
            <a:srgbClr val="000000"/>
          </a:solidFill>
          <a:latin typeface="+mn-lt"/>
          <a:ea typeface="+mn-ea"/>
          <a:cs typeface="+mn-cs"/>
        </a:defRPr>
      </a:lvl1pPr>
      <a:lvl2pPr marL="674004" indent="-259232" algn="l" defTabSz="407571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724" kern="1200">
          <a:solidFill>
            <a:srgbClr val="000000"/>
          </a:solidFill>
          <a:latin typeface="+mn-lt"/>
          <a:ea typeface="+mn-ea"/>
          <a:cs typeface="+mn-cs"/>
        </a:defRPr>
      </a:lvl2pPr>
      <a:lvl3pPr marL="1036930" indent="-207386" algn="l" defTabSz="407571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52" kern="1200">
          <a:solidFill>
            <a:srgbClr val="000000"/>
          </a:solidFill>
          <a:latin typeface="+mn-lt"/>
          <a:ea typeface="+mn-ea"/>
          <a:cs typeface="+mn-cs"/>
        </a:defRPr>
      </a:lvl3pPr>
      <a:lvl4pPr marL="1451701" indent="-207386" algn="l" defTabSz="407571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70" kern="1200">
          <a:solidFill>
            <a:srgbClr val="000000"/>
          </a:solidFill>
          <a:latin typeface="+mn-lt"/>
          <a:ea typeface="+mn-ea"/>
          <a:cs typeface="+mn-cs"/>
        </a:defRPr>
      </a:lvl4pPr>
      <a:lvl5pPr marL="1866473" indent="-207386" algn="l" defTabSz="407571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70" kern="1200">
          <a:solidFill>
            <a:srgbClr val="000000"/>
          </a:solidFill>
          <a:latin typeface="+mn-lt"/>
          <a:ea typeface="+mn-ea"/>
          <a:cs typeface="+mn-cs"/>
        </a:defRPr>
      </a:lvl5pPr>
      <a:lvl6pPr marL="2281245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17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789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6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">
            <a:extLst>
              <a:ext uri="{FF2B5EF4-FFF2-40B4-BE49-F238E27FC236}">
                <a16:creationId xmlns:a16="http://schemas.microsoft.com/office/drawing/2014/main" id="{C5DBAC2F-8CDE-48FA-AE57-52275AB2C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7844" y="1052752"/>
            <a:ext cx="4805784" cy="783442"/>
          </a:xfrm>
          <a:prstGeom prst="rect">
            <a:avLst/>
          </a:prstGeom>
          <a:solidFill>
            <a:srgbClr val="FFFFFF"/>
          </a:solidFill>
          <a:ln w="3816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kumimoji="0" lang="it-IT" altLang="it-IT" sz="217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</a:rPr>
              <a:t>NODULO FOLLICOLARE A</a:t>
            </a:r>
          </a:p>
          <a:p>
            <a:pPr marL="0" marR="0" lvl="0" indent="0" algn="ctr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kumimoji="0" lang="it-IT" altLang="it-IT" sz="217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</a:rPr>
              <a:t>«BASSO» RISCHIO DI MALIGNITA’</a:t>
            </a:r>
          </a:p>
        </p:txBody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B3567396-AF0D-4BA8-A225-1C4EEB3AE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041" y="2514504"/>
            <a:ext cx="4938278" cy="375880"/>
          </a:xfrm>
          <a:prstGeom prst="rect">
            <a:avLst/>
          </a:prstGeom>
          <a:solidFill>
            <a:srgbClr val="FFFFFF"/>
          </a:solidFill>
          <a:ln w="3816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kumimoji="0" lang="it-IT" altLang="it-IT" sz="21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</a:rPr>
              <a:t>BIOLOGIA MOLECOLARE</a:t>
            </a:r>
            <a:r>
              <a:rPr kumimoji="0" lang="it-IT" altLang="it-IT" sz="2177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</a:rPr>
              <a:t> (BRAF)</a:t>
            </a:r>
          </a:p>
        </p:txBody>
      </p:sp>
      <p:sp>
        <p:nvSpPr>
          <p:cNvPr id="87045" name="Rectangle 4">
            <a:extLst>
              <a:ext uri="{FF2B5EF4-FFF2-40B4-BE49-F238E27FC236}">
                <a16:creationId xmlns:a16="http://schemas.microsoft.com/office/drawing/2014/main" id="{28A61B19-04C4-406D-8488-ECF9BDC83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1167" y="3420360"/>
            <a:ext cx="1633131" cy="396041"/>
          </a:xfrm>
          <a:prstGeom prst="rect">
            <a:avLst/>
          </a:prstGeom>
          <a:solidFill>
            <a:srgbClr val="FFFFFF"/>
          </a:solidFill>
          <a:ln w="3816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kumimoji="0" lang="it-IT" altLang="it-IT" sz="2177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</a:rPr>
              <a:t>POSITIVO</a:t>
            </a:r>
          </a:p>
        </p:txBody>
      </p:sp>
      <p:sp>
        <p:nvSpPr>
          <p:cNvPr id="87046" name="Rectangle 5">
            <a:extLst>
              <a:ext uri="{FF2B5EF4-FFF2-40B4-BE49-F238E27FC236}">
                <a16:creationId xmlns:a16="http://schemas.microsoft.com/office/drawing/2014/main" id="{AD5AB5F8-2F10-4480-A455-4BE346B59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7741" y="3430440"/>
            <a:ext cx="1715221" cy="385961"/>
          </a:xfrm>
          <a:prstGeom prst="rect">
            <a:avLst/>
          </a:prstGeom>
          <a:solidFill>
            <a:srgbClr val="FFFFFF"/>
          </a:solidFill>
          <a:ln w="3816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kumimoji="0" lang="it-IT" altLang="it-IT" sz="2177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</a:rPr>
              <a:t>NEGATIVO</a:t>
            </a:r>
          </a:p>
        </p:txBody>
      </p:sp>
      <p:sp>
        <p:nvSpPr>
          <p:cNvPr id="87047" name="Line 6">
            <a:extLst>
              <a:ext uri="{FF2B5EF4-FFF2-40B4-BE49-F238E27FC236}">
                <a16:creationId xmlns:a16="http://schemas.microsoft.com/office/drawing/2014/main" id="{24032D85-3C23-421C-B35D-8A5FEB6DA6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3520" y="856891"/>
            <a:ext cx="1441" cy="144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87048" name="Line 7">
            <a:extLst>
              <a:ext uri="{FF2B5EF4-FFF2-40B4-BE49-F238E27FC236}">
                <a16:creationId xmlns:a16="http://schemas.microsoft.com/office/drawing/2014/main" id="{72B532FE-0B6F-48F7-B9C3-22727E9D93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3520" y="856891"/>
            <a:ext cx="1441" cy="144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87049" name="Rectangle 8">
            <a:extLst>
              <a:ext uri="{FF2B5EF4-FFF2-40B4-BE49-F238E27FC236}">
                <a16:creationId xmlns:a16="http://schemas.microsoft.com/office/drawing/2014/main" id="{D22A5AD6-B811-4852-B834-7D41F623B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978" y="4794264"/>
            <a:ext cx="2472421" cy="531096"/>
          </a:xfrm>
          <a:prstGeom prst="rect">
            <a:avLst/>
          </a:prstGeom>
          <a:solidFill>
            <a:srgbClr val="FFFFFF"/>
          </a:solidFill>
          <a:ln w="3816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kumimoji="0" lang="it-IT" altLang="it-IT" sz="25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</a:rPr>
              <a:t>CHIRURGIA</a:t>
            </a:r>
          </a:p>
        </p:txBody>
      </p:sp>
      <p:cxnSp>
        <p:nvCxnSpPr>
          <p:cNvPr id="87050" name="AutoShape 9">
            <a:extLst>
              <a:ext uri="{FF2B5EF4-FFF2-40B4-BE49-F238E27FC236}">
                <a16:creationId xmlns:a16="http://schemas.microsoft.com/office/drawing/2014/main" id="{2522E881-3E6D-4168-9064-0CBF7099CC29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790319" y="3868247"/>
            <a:ext cx="1275974" cy="786323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7051" name="Rectangle 10">
            <a:extLst>
              <a:ext uri="{FF2B5EF4-FFF2-40B4-BE49-F238E27FC236}">
                <a16:creationId xmlns:a16="http://schemas.microsoft.com/office/drawing/2014/main" id="{D807EB75-0895-4BC9-86D1-10E04E8F2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5759" y="6220468"/>
            <a:ext cx="2416767" cy="446447"/>
          </a:xfrm>
          <a:prstGeom prst="rect">
            <a:avLst/>
          </a:prstGeom>
          <a:solidFill>
            <a:srgbClr val="FFFFFF"/>
          </a:solidFill>
          <a:ln w="3816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kumimoji="0" lang="it-IT" altLang="it-IT" sz="2177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</a:rPr>
              <a:t>FOLLOW-UP</a:t>
            </a:r>
          </a:p>
        </p:txBody>
      </p:sp>
      <p:sp>
        <p:nvSpPr>
          <p:cNvPr id="87052" name="Rectangle 11">
            <a:extLst>
              <a:ext uri="{FF2B5EF4-FFF2-40B4-BE49-F238E27FC236}">
                <a16:creationId xmlns:a16="http://schemas.microsoft.com/office/drawing/2014/main" id="{60CBE68B-7F03-4382-B8AD-842931379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1180" y="4408304"/>
            <a:ext cx="1889478" cy="1395504"/>
          </a:xfrm>
          <a:prstGeom prst="rect">
            <a:avLst/>
          </a:prstGeom>
          <a:solidFill>
            <a:srgbClr val="FFFFFF"/>
          </a:solidFill>
          <a:ln w="3816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kumimoji="0" lang="it-IT" altLang="it-IT" sz="21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</a:rPr>
              <a:t>caratteristiche cliniche ed ecografiche “sospette”</a:t>
            </a:r>
          </a:p>
        </p:txBody>
      </p:sp>
      <p:sp>
        <p:nvSpPr>
          <p:cNvPr id="87054" name="Line 13">
            <a:extLst>
              <a:ext uri="{FF2B5EF4-FFF2-40B4-BE49-F238E27FC236}">
                <a16:creationId xmlns:a16="http://schemas.microsoft.com/office/drawing/2014/main" id="{AB631303-DB05-4900-8BF8-C97956BAE4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3520" y="856891"/>
            <a:ext cx="1441" cy="144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87055" name="Line 14">
            <a:extLst>
              <a:ext uri="{FF2B5EF4-FFF2-40B4-BE49-F238E27FC236}">
                <a16:creationId xmlns:a16="http://schemas.microsoft.com/office/drawing/2014/main" id="{BFEA64E9-8CD7-4CD4-9C81-EFB7FA8CF4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3520" y="856891"/>
            <a:ext cx="1441" cy="144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cxnSp>
        <p:nvCxnSpPr>
          <p:cNvPr id="87056" name="AutoShape 15">
            <a:extLst>
              <a:ext uri="{FF2B5EF4-FFF2-40B4-BE49-F238E27FC236}">
                <a16:creationId xmlns:a16="http://schemas.microsoft.com/office/drawing/2014/main" id="{2629A128-ABA6-49AD-B535-B07D58FCBDB2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546398" y="4952681"/>
            <a:ext cx="593342" cy="1440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7057" name="Line 16">
            <a:extLst>
              <a:ext uri="{FF2B5EF4-FFF2-40B4-BE49-F238E27FC236}">
                <a16:creationId xmlns:a16="http://schemas.microsoft.com/office/drawing/2014/main" id="{49D1FF86-FD6D-450F-81FA-CD8435F2AA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3520" y="856891"/>
            <a:ext cx="1441" cy="144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87058" name="Line 17">
            <a:extLst>
              <a:ext uri="{FF2B5EF4-FFF2-40B4-BE49-F238E27FC236}">
                <a16:creationId xmlns:a16="http://schemas.microsoft.com/office/drawing/2014/main" id="{BD9830D7-3338-4D61-915D-F8C8534E6F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3520" y="856891"/>
            <a:ext cx="1441" cy="144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87059" name="Line 18">
            <a:extLst>
              <a:ext uri="{FF2B5EF4-FFF2-40B4-BE49-F238E27FC236}">
                <a16:creationId xmlns:a16="http://schemas.microsoft.com/office/drawing/2014/main" id="{5EDCD5F0-ACFD-436F-BAD5-FEFD511BA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3520" y="856891"/>
            <a:ext cx="1441" cy="144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87060" name="Line 19">
            <a:extLst>
              <a:ext uri="{FF2B5EF4-FFF2-40B4-BE49-F238E27FC236}">
                <a16:creationId xmlns:a16="http://schemas.microsoft.com/office/drawing/2014/main" id="{25745719-1A19-4FCC-A81F-2441E66AC8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3520" y="856891"/>
            <a:ext cx="1441" cy="144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87061" name="Line 20">
            <a:extLst>
              <a:ext uri="{FF2B5EF4-FFF2-40B4-BE49-F238E27FC236}">
                <a16:creationId xmlns:a16="http://schemas.microsoft.com/office/drawing/2014/main" id="{C10B6780-50CF-4187-9F94-13A13E3B9B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3520" y="856891"/>
            <a:ext cx="1441" cy="144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87062" name="Line 21">
            <a:extLst>
              <a:ext uri="{FF2B5EF4-FFF2-40B4-BE49-F238E27FC236}">
                <a16:creationId xmlns:a16="http://schemas.microsoft.com/office/drawing/2014/main" id="{E1BC44CC-18B2-4EE4-A16F-4E98F1F193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3520" y="856891"/>
            <a:ext cx="1441" cy="144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87063" name="Line 22">
            <a:extLst>
              <a:ext uri="{FF2B5EF4-FFF2-40B4-BE49-F238E27FC236}">
                <a16:creationId xmlns:a16="http://schemas.microsoft.com/office/drawing/2014/main" id="{1B0EBCEE-A422-4519-B610-34D703ED5D2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3520" y="856891"/>
            <a:ext cx="1441" cy="144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87064" name="Line 23">
            <a:extLst>
              <a:ext uri="{FF2B5EF4-FFF2-40B4-BE49-F238E27FC236}">
                <a16:creationId xmlns:a16="http://schemas.microsoft.com/office/drawing/2014/main" id="{C872781D-B8AE-4F2A-A534-1036DE7175C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3520" y="856891"/>
            <a:ext cx="1441" cy="144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cxnSp>
        <p:nvCxnSpPr>
          <p:cNvPr id="87065" name="AutoShape 24">
            <a:extLst>
              <a:ext uri="{FF2B5EF4-FFF2-40B4-BE49-F238E27FC236}">
                <a16:creationId xmlns:a16="http://schemas.microsoft.com/office/drawing/2014/main" id="{A495241F-BFA3-4203-B283-A5325748694A}"/>
              </a:ext>
            </a:extLst>
          </p:cNvPr>
          <p:cNvCxnSpPr>
            <a:cxnSpLocks noChangeShapeType="1"/>
            <a:stCxn id="87044" idx="2"/>
            <a:endCxn id="87045" idx="0"/>
          </p:cNvCxnSpPr>
          <p:nvPr/>
        </p:nvCxnSpPr>
        <p:spPr bwMode="auto">
          <a:xfrm flipH="1">
            <a:off x="5067733" y="2890384"/>
            <a:ext cx="1209727" cy="529976"/>
          </a:xfrm>
          <a:prstGeom prst="straightConnector1">
            <a:avLst/>
          </a:prstGeom>
          <a:noFill/>
          <a:ln w="936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7066" name="AutoShape 25">
            <a:extLst>
              <a:ext uri="{FF2B5EF4-FFF2-40B4-BE49-F238E27FC236}">
                <a16:creationId xmlns:a16="http://schemas.microsoft.com/office/drawing/2014/main" id="{7164CE6C-3C0E-4CBA-B30D-31FD6FCC0D0A}"/>
              </a:ext>
            </a:extLst>
          </p:cNvPr>
          <p:cNvCxnSpPr>
            <a:cxnSpLocks noChangeShapeType="1"/>
            <a:stCxn id="87044" idx="2"/>
            <a:endCxn id="87046" idx="0"/>
          </p:cNvCxnSpPr>
          <p:nvPr/>
        </p:nvCxnSpPr>
        <p:spPr bwMode="auto">
          <a:xfrm>
            <a:off x="6277460" y="2890384"/>
            <a:ext cx="1247171" cy="540056"/>
          </a:xfrm>
          <a:prstGeom prst="straightConnector1">
            <a:avLst/>
          </a:prstGeom>
          <a:noFill/>
          <a:ln w="936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7067" name="AutoShape 26">
            <a:extLst>
              <a:ext uri="{FF2B5EF4-FFF2-40B4-BE49-F238E27FC236}">
                <a16:creationId xmlns:a16="http://schemas.microsoft.com/office/drawing/2014/main" id="{0B69AA41-F003-430A-9CE5-E851A7F9C05A}"/>
              </a:ext>
            </a:extLst>
          </p:cNvPr>
          <p:cNvCxnSpPr>
            <a:cxnSpLocks noChangeShapeType="1"/>
            <a:stCxn id="87046" idx="2"/>
          </p:cNvCxnSpPr>
          <p:nvPr/>
        </p:nvCxnSpPr>
        <p:spPr bwMode="auto">
          <a:xfrm flipH="1">
            <a:off x="6274579" y="3816401"/>
            <a:ext cx="1250773" cy="529976"/>
          </a:xfrm>
          <a:prstGeom prst="straightConnector1">
            <a:avLst/>
          </a:prstGeom>
          <a:noFill/>
          <a:ln w="936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7068" name="AutoShape 27">
            <a:extLst>
              <a:ext uri="{FF2B5EF4-FFF2-40B4-BE49-F238E27FC236}">
                <a16:creationId xmlns:a16="http://schemas.microsoft.com/office/drawing/2014/main" id="{F903D1B2-B71C-448E-89DA-CD2512CCB9CC}"/>
              </a:ext>
            </a:extLst>
          </p:cNvPr>
          <p:cNvCxnSpPr>
            <a:cxnSpLocks noChangeShapeType="1"/>
            <a:stCxn id="87046" idx="2"/>
          </p:cNvCxnSpPr>
          <p:nvPr/>
        </p:nvCxnSpPr>
        <p:spPr bwMode="auto">
          <a:xfrm>
            <a:off x="7526071" y="3816401"/>
            <a:ext cx="1362383" cy="591903"/>
          </a:xfrm>
          <a:prstGeom prst="straightConnector1">
            <a:avLst/>
          </a:prstGeom>
          <a:noFill/>
          <a:ln w="936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7069" name="AutoShape 28">
            <a:extLst>
              <a:ext uri="{FF2B5EF4-FFF2-40B4-BE49-F238E27FC236}">
                <a16:creationId xmlns:a16="http://schemas.microsoft.com/office/drawing/2014/main" id="{BDE729F7-DDF1-406D-8447-3467D1102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5919" y="1926923"/>
            <a:ext cx="468050" cy="446447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it-IT" altLang="it-IT" sz="16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87070" name="AutoShape 29">
            <a:extLst>
              <a:ext uri="{FF2B5EF4-FFF2-40B4-BE49-F238E27FC236}">
                <a16:creationId xmlns:a16="http://schemas.microsoft.com/office/drawing/2014/main" id="{5C1B1793-15BC-45B7-A645-D1E01CA88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0837" y="5730723"/>
            <a:ext cx="466609" cy="446447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it-IT" altLang="it-IT" sz="16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87071" name="Rectangle 30">
            <a:extLst>
              <a:ext uri="{FF2B5EF4-FFF2-40B4-BE49-F238E27FC236}">
                <a16:creationId xmlns:a16="http://schemas.microsoft.com/office/drawing/2014/main" id="{B4E51042-42CA-4D61-A734-A52432779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3248" y="97931"/>
            <a:ext cx="6955930" cy="81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kumimoji="0" lang="it-IT" altLang="it-IT" sz="2268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</a:rPr>
              <a:t>TERAPIA DELLA PATOLOGIA NODULARE:</a:t>
            </a:r>
          </a:p>
          <a:p>
            <a:pPr marL="0" marR="0" lvl="0" indent="0" algn="ctr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kumimoji="0" lang="it-IT" altLang="it-IT" sz="2268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</a:rPr>
              <a:t>Il nodulo «TIR 3A»</a:t>
            </a:r>
          </a:p>
        </p:txBody>
      </p:sp>
      <p:sp>
        <p:nvSpPr>
          <p:cNvPr id="36" name="Rectangle 11">
            <a:extLst>
              <a:ext uri="{FF2B5EF4-FFF2-40B4-BE49-F238E27FC236}">
                <a16:creationId xmlns:a16="http://schemas.microsoft.com/office/drawing/2014/main" id="{1F7A1755-4BEC-4ADF-A83B-E0C09BDC2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8544" y="4408304"/>
            <a:ext cx="1889478" cy="1395504"/>
          </a:xfrm>
          <a:prstGeom prst="rect">
            <a:avLst/>
          </a:prstGeom>
          <a:solidFill>
            <a:srgbClr val="FFFFFF"/>
          </a:solidFill>
          <a:ln w="3816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075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kumimoji="0" lang="it-IT" altLang="it-IT" sz="21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</a:rPr>
              <a:t>caratteristiche cliniche ed ecografiche “benigne”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1_Tema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Giampaolo Papi</dc:creator>
  <cp:lastModifiedBy>Giampaolo Papi</cp:lastModifiedBy>
  <cp:revision>1</cp:revision>
  <dcterms:created xsi:type="dcterms:W3CDTF">2019-09-08T16:42:36Z</dcterms:created>
  <dcterms:modified xsi:type="dcterms:W3CDTF">2019-09-08T16:43:11Z</dcterms:modified>
</cp:coreProperties>
</file>