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B697D-3E81-40FD-9274-032EDF976B9F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A8553-2DF5-4D8D-8A28-46974BE86E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75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">
            <a:extLst>
              <a:ext uri="{FF2B5EF4-FFF2-40B4-BE49-F238E27FC236}">
                <a16:creationId xmlns:a16="http://schemas.microsoft.com/office/drawing/2014/main" id="{4BF0D46A-48CC-439D-AFC9-8684C2F142C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fld id="{FFA94ED3-3336-4AF6-BB8B-DD7515ED3E3F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68B168CE-D78A-4624-B174-962BDBBBBCBB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3175" y="949325"/>
            <a:ext cx="8323263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6342A49B-1D55-4724-AF4F-EBE67D4F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2737" cy="562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" name="Segnaposto note 1">
            <a:extLst>
              <a:ext uri="{FF2B5EF4-FFF2-40B4-BE49-F238E27FC236}">
                <a16:creationId xmlns:a16="http://schemas.microsoft.com/office/drawing/2014/main" id="{E47E023C-4716-426D-97F3-BD20048FBC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7BA2E9-A14B-4BE6-BDDB-0FBD653BF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5E6073-8856-4CC2-92D1-F835A0B5B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576F56-685D-4303-B14F-BC4BEB39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DE4C22-1AE3-4F85-A7C9-B94530BA2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68BCB0-F7C8-402D-B360-782687753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81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8752FD-63D6-47FA-862F-9C365017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3CF4AF-A43E-4AFF-B24B-CF0A58083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C2F012-12D4-4CA7-ACA1-C05CE3884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829044-DB95-467A-B964-598F2341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9BA0E3-8A96-49A1-BA47-C93CE901D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32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F9DEC8D-F04B-442F-B5CF-4834C5F780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CA42A78-8A86-4519-AC86-ECC2DF6D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BB0575-1AEB-4F59-9B35-AB91D4292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22C247-CBD5-4FE2-BB61-A78460C1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28C2BD-B71E-4380-B15B-4B7306559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99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132C2-C5FC-4B78-A11D-962C235C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0389BC-31DF-4C3F-914E-2966DE1E4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E5C70E-4CE1-4589-BD30-648C21F3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4B81B3-1A8A-49CD-8C7F-B825AE3E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870A7C-21A4-4A98-ADA1-4DA59F31E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96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728C36-8D00-4F1C-9474-7CFEC2A1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4CB580-88A8-424B-AB9E-2727B86B7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A7B2BC-E173-4544-90B7-D68ED6C9E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5C0DB6-9E6C-4246-AB9D-5DF714C22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B6AEF5-118C-449D-BE4D-5A2D32AD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21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0BF5B4-8088-4AAF-ACB6-94BBABF23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4D6D3B-7015-4674-B837-37D003AA9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5F61F82-8954-4799-B810-D52B51586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B56588D-0A6C-4FB4-8C97-B5D1126A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E292F2-1CDF-407B-817A-0B3644CC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D119F7-6E33-4CA5-8186-6CB10F397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86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CE6E7D-C3C0-492C-BAA2-E263E1A4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A1B4B5-1ED1-4AD8-96B7-A1C1F4251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14B5C99-2F8B-42E7-82DB-F4A914C31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F58FDD1-6931-4FDD-BB75-657BF7BAA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7DBA62-BF9B-476B-B994-34C04D400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0AB08F7-9DBB-48FA-9AD3-99B4A599D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D6BE2EA-546B-4E0B-B88C-4666FF42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00B39AA-CD81-435B-81ED-C5E4B4BE1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62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C77D35-71FA-42E4-AA17-56D12A629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AA1CEA-D49D-42B3-8689-EFC2F0FB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04C1FE-C40F-4312-8B73-5A7EE45C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14166B-090A-474A-B0AF-93E23422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8B9FCD7-A383-40F8-A3C6-5806CFF89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97B314-09BB-4BD9-843F-09C7C38D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FFE54E3-7818-4F58-8047-1B1816B26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AF7848-18B0-46DC-B661-7E3814824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4275CB-C68C-4855-8026-83A792BDB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4D5F8A-38F7-4917-B6A1-9C976A1CF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17FB4B-0B7C-4C08-8A7F-9FE132FCA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33F49B-E662-4316-B63D-075E41A9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EC95BD-FC5D-4575-9820-8BFEC42D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01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D57849-C2D0-4AC3-91DA-600EEE020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4E1EF79-58A3-4FFB-99F6-B6C01CA9B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D31D5FE-9909-4ED7-A7DE-55B018DF0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955071-D52C-41E0-9CDB-AF1EA59D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27E36A-74F5-4304-805B-8EAA6D86A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86B382-B95E-4C38-BBA3-D6EBF637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06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53F467-5DEC-4B99-A3D5-50E78CC2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4B94A0-D468-4AF1-8C20-E565B123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AFE2B2-E089-452C-AE1B-E0D30F4D9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F53A3-7F50-4113-94B7-DD72F3DDEB23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1194A1-DDBF-48BA-AFF8-617677B7E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5FA14F-BF91-4FFE-A5C8-899F1D4B0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82AFB-2097-4403-8D77-D00FBEAFF6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29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86" name="AutoShape 3">
            <a:extLst>
              <a:ext uri="{FF2B5EF4-FFF2-40B4-BE49-F238E27FC236}">
                <a16:creationId xmlns:a16="http://schemas.microsoft.com/office/drawing/2014/main" id="{6BECEDB4-E6F8-4F43-823A-446061845C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60092" y="1265894"/>
            <a:ext cx="1618730" cy="686952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316" name="Rectangle 4">
            <a:extLst>
              <a:ext uri="{FF2B5EF4-FFF2-40B4-BE49-F238E27FC236}">
                <a16:creationId xmlns:a16="http://schemas.microsoft.com/office/drawing/2014/main" id="{722434B3-855E-4113-803B-0E65ADC0A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0121" y="2402173"/>
            <a:ext cx="1551043" cy="69991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996" b="1" dirty="0">
                <a:solidFill>
                  <a:srgbClr val="002060"/>
                </a:solidFill>
                <a:latin typeface="Baskerville Old Face" panose="020B0604020202020204" pitchFamily="18" charset="0"/>
              </a:rPr>
              <a:t>Caratteristiche</a:t>
            </a:r>
          </a:p>
          <a:p>
            <a:pPr algn="ctr" eaLnBrk="1" hangingPunct="1">
              <a:buSzPct val="100000"/>
              <a:defRPr/>
            </a:pPr>
            <a:r>
              <a:rPr lang="it-IT" altLang="it-IT" sz="1996" b="1" dirty="0">
                <a:solidFill>
                  <a:srgbClr val="002060"/>
                </a:solidFill>
                <a:latin typeface="Baskerville Old Face" panose="020B0604020202020204" pitchFamily="18" charset="0"/>
              </a:rPr>
              <a:t>ecografiche</a:t>
            </a:r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D1C7014E-DBCE-4C70-A247-7024FBB93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083" y="1731062"/>
            <a:ext cx="2272559" cy="52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359" b="1" u="sng">
                <a:solidFill>
                  <a:srgbClr val="002060"/>
                </a:solidFill>
                <a:latin typeface="Baskerville Old Face" panose="02020602080505020303" pitchFamily="18" charset="0"/>
              </a:rPr>
              <a:t>Normale/Alto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25915788-2019-4EFC-B5CB-ADACF51B6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134" y="1980209"/>
            <a:ext cx="1067152" cy="52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359" b="1" u="sng">
                <a:solidFill>
                  <a:srgbClr val="002060"/>
                </a:solidFill>
                <a:latin typeface="Baskerville Old Face" panose="02020602080505020303" pitchFamily="18" charset="0"/>
              </a:rPr>
              <a:t>Basso</a:t>
            </a:r>
          </a:p>
        </p:txBody>
      </p:sp>
      <p:cxnSp>
        <p:nvCxnSpPr>
          <p:cNvPr id="16390" name="AutoShape 7">
            <a:extLst>
              <a:ext uri="{FF2B5EF4-FFF2-40B4-BE49-F238E27FC236}">
                <a16:creationId xmlns:a16="http://schemas.microsoft.com/office/drawing/2014/main" id="{06358B8C-0DA9-42C7-AB67-07C2C7D7B9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41637" y="2138626"/>
            <a:ext cx="0" cy="244826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391" name="AutoShape 9">
            <a:extLst>
              <a:ext uri="{FF2B5EF4-FFF2-40B4-BE49-F238E27FC236}">
                <a16:creationId xmlns:a16="http://schemas.microsoft.com/office/drawing/2014/main" id="{E5B833B2-80DB-40E6-B22B-B5769E67846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111677" y="2501543"/>
            <a:ext cx="5761" cy="472370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392" name="Rectangle 10">
            <a:extLst>
              <a:ext uri="{FF2B5EF4-FFF2-40B4-BE49-F238E27FC236}">
                <a16:creationId xmlns:a16="http://schemas.microsoft.com/office/drawing/2014/main" id="{3A0BF8A8-5C58-400F-A473-85B98B5CE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182" y="3012797"/>
            <a:ext cx="2671480" cy="43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996" b="1" i="1">
                <a:solidFill>
                  <a:srgbClr val="002060"/>
                </a:solidFill>
                <a:latin typeface="Baskerville Old Face" panose="02020602080505020303" pitchFamily="18" charset="0"/>
              </a:rPr>
              <a:t>Scintigrafia tiroidea</a:t>
            </a:r>
          </a:p>
        </p:txBody>
      </p:sp>
      <p:sp>
        <p:nvSpPr>
          <p:cNvPr id="16393" name="Rectangle 13">
            <a:extLst>
              <a:ext uri="{FF2B5EF4-FFF2-40B4-BE49-F238E27FC236}">
                <a16:creationId xmlns:a16="http://schemas.microsoft.com/office/drawing/2014/main" id="{224881AE-E258-49E3-A858-D789F7B98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7457" y="4363659"/>
            <a:ext cx="1084434" cy="724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80000"/>
              </a:lnSpc>
              <a:buClrTx/>
              <a:buFontTx/>
              <a:buNone/>
            </a:pPr>
            <a:r>
              <a:rPr lang="it-IT" altLang="it-IT" sz="1814" b="1">
                <a:solidFill>
                  <a:srgbClr val="002060"/>
                </a:solidFill>
                <a:latin typeface="Baskerville Old Face" panose="02020602080505020303" pitchFamily="18" charset="0"/>
              </a:rPr>
              <a:t>Nodulo</a:t>
            </a:r>
          </a:p>
          <a:p>
            <a:pPr algn="ctr" eaLnBrk="1" hangingPunct="1">
              <a:lnSpc>
                <a:spcPct val="80000"/>
              </a:lnSpc>
              <a:buClrTx/>
              <a:buFontTx/>
              <a:buNone/>
            </a:pPr>
            <a:r>
              <a:rPr lang="it-IT" altLang="it-IT" sz="1814" b="1">
                <a:solidFill>
                  <a:srgbClr val="002060"/>
                </a:solidFill>
                <a:latin typeface="Baskerville Old Face" panose="02020602080505020303" pitchFamily="18" charset="0"/>
              </a:rPr>
              <a:t>caldo</a:t>
            </a:r>
          </a:p>
        </p:txBody>
      </p:sp>
      <p:sp>
        <p:nvSpPr>
          <p:cNvPr id="16394" name="Rectangle 14">
            <a:extLst>
              <a:ext uri="{FF2B5EF4-FFF2-40B4-BE49-F238E27FC236}">
                <a16:creationId xmlns:a16="http://schemas.microsoft.com/office/drawing/2014/main" id="{A1353771-89F5-4DC5-BA37-EA5C090D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2637" y="4337736"/>
            <a:ext cx="1084433" cy="724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80000"/>
              </a:lnSpc>
              <a:buClrTx/>
              <a:buFontTx/>
              <a:buNone/>
            </a:pPr>
            <a:r>
              <a:rPr lang="it-IT" altLang="it-IT" sz="1814" b="1">
                <a:solidFill>
                  <a:srgbClr val="002060"/>
                </a:solidFill>
                <a:latin typeface="Baskerville Old Face" panose="02020602080505020303" pitchFamily="18" charset="0"/>
              </a:rPr>
              <a:t>Nodulo</a:t>
            </a:r>
          </a:p>
          <a:p>
            <a:pPr algn="ctr" eaLnBrk="1" hangingPunct="1">
              <a:lnSpc>
                <a:spcPct val="80000"/>
              </a:lnSpc>
              <a:buClrTx/>
              <a:buFontTx/>
              <a:buNone/>
            </a:pPr>
            <a:r>
              <a:rPr lang="it-IT" altLang="it-IT" sz="1814" b="1">
                <a:solidFill>
                  <a:srgbClr val="002060"/>
                </a:solidFill>
                <a:latin typeface="Baskerville Old Face" panose="02020602080505020303" pitchFamily="18" charset="0"/>
              </a:rPr>
              <a:t>freddo</a:t>
            </a:r>
          </a:p>
        </p:txBody>
      </p:sp>
      <p:cxnSp>
        <p:nvCxnSpPr>
          <p:cNvPr id="16395" name="AutoShape 15">
            <a:extLst>
              <a:ext uri="{FF2B5EF4-FFF2-40B4-BE49-F238E27FC236}">
                <a16:creationId xmlns:a16="http://schemas.microsoft.com/office/drawing/2014/main" id="{3B165FF5-AEEA-4487-B639-C3F1D6EA9FA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797725" y="3486607"/>
            <a:ext cx="319714" cy="843929"/>
          </a:xfrm>
          <a:prstGeom prst="straightConnector1">
            <a:avLst/>
          </a:prstGeom>
          <a:noFill/>
          <a:ln w="38160" cap="sq">
            <a:solidFill>
              <a:srgbClr val="4A7EB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396" name="AutoShape 16">
            <a:extLst>
              <a:ext uri="{FF2B5EF4-FFF2-40B4-BE49-F238E27FC236}">
                <a16:creationId xmlns:a16="http://schemas.microsoft.com/office/drawing/2014/main" id="{21D6DBEE-7075-4E82-B9C2-A1AA9072D50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578286" y="3479406"/>
            <a:ext cx="207382" cy="767601"/>
          </a:xfrm>
          <a:prstGeom prst="straightConnector1">
            <a:avLst/>
          </a:prstGeom>
          <a:noFill/>
          <a:ln w="38160" cap="sq">
            <a:solidFill>
              <a:srgbClr val="4A7EB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397" name="Rectangle 17">
            <a:extLst>
              <a:ext uri="{FF2B5EF4-FFF2-40B4-BE49-F238E27FC236}">
                <a16:creationId xmlns:a16="http://schemas.microsoft.com/office/drawing/2014/main" id="{D022BD13-3233-4385-BE26-CDF21C7AF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659" y="6277620"/>
            <a:ext cx="2498663" cy="417644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359" b="1">
                <a:solidFill>
                  <a:srgbClr val="002060"/>
                </a:solidFill>
                <a:latin typeface="Baskerville Old Face" panose="02020602080505020303" pitchFamily="18" charset="0"/>
              </a:rPr>
              <a:t>AGOASPIRATO</a:t>
            </a:r>
          </a:p>
        </p:txBody>
      </p:sp>
      <p:cxnSp>
        <p:nvCxnSpPr>
          <p:cNvPr id="16398" name="AutoShape 18">
            <a:extLst>
              <a:ext uri="{FF2B5EF4-FFF2-40B4-BE49-F238E27FC236}">
                <a16:creationId xmlns:a16="http://schemas.microsoft.com/office/drawing/2014/main" id="{343B63F2-C944-4B3F-9E70-7F3AA638DB7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608160" y="4931078"/>
            <a:ext cx="1038349" cy="1238530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399" name="AutoShape 19">
            <a:extLst>
              <a:ext uri="{FF2B5EF4-FFF2-40B4-BE49-F238E27FC236}">
                <a16:creationId xmlns:a16="http://schemas.microsoft.com/office/drawing/2014/main" id="{D054EE37-3E6C-454A-9F39-9DA90EBBCA8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880718" y="4931078"/>
            <a:ext cx="0" cy="468050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400" name="Rectangle 20">
            <a:extLst>
              <a:ext uri="{FF2B5EF4-FFF2-40B4-BE49-F238E27FC236}">
                <a16:creationId xmlns:a16="http://schemas.microsoft.com/office/drawing/2014/main" id="{33E22DAB-25F1-4BDF-905C-3C4962157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7457" y="5459614"/>
            <a:ext cx="1167963" cy="843929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814" b="1">
                <a:solidFill>
                  <a:srgbClr val="002060"/>
                </a:solidFill>
                <a:latin typeface="Baskerville Old Face" panose="02020602080505020303" pitchFamily="18" charset="0"/>
              </a:rPr>
              <a:t>Tionamidi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814" b="1">
                <a:solidFill>
                  <a:srgbClr val="002060"/>
                </a:solidFill>
                <a:latin typeface="Baskerville Old Face" panose="02020602080505020303" pitchFamily="18" charset="0"/>
              </a:rPr>
              <a:t>Chirurgia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814" b="1">
                <a:solidFill>
                  <a:srgbClr val="002060"/>
                </a:solidFill>
                <a:latin typeface="Baskerville Old Face" panose="02020602080505020303" pitchFamily="18" charset="0"/>
              </a:rPr>
              <a:t>I</a:t>
            </a:r>
            <a:r>
              <a:rPr lang="it-IT" altLang="it-IT" sz="1814" b="1" baseline="30000">
                <a:solidFill>
                  <a:srgbClr val="002060"/>
                </a:solidFill>
                <a:latin typeface="Baskerville Old Face" panose="02020602080505020303" pitchFamily="18" charset="0"/>
              </a:rPr>
              <a:t>131</a:t>
            </a:r>
          </a:p>
        </p:txBody>
      </p:sp>
      <p:sp>
        <p:nvSpPr>
          <p:cNvPr id="16401" name="Oval 21">
            <a:extLst>
              <a:ext uri="{FF2B5EF4-FFF2-40B4-BE49-F238E27FC236}">
                <a16:creationId xmlns:a16="http://schemas.microsoft.com/office/drawing/2014/main" id="{5A4A4C7F-A328-43B2-B57C-0D8094EFA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0302" y="905856"/>
            <a:ext cx="1025388" cy="517014"/>
          </a:xfrm>
          <a:prstGeom prst="ellipse">
            <a:avLst/>
          </a:prstGeom>
          <a:solidFill>
            <a:srgbClr val="FFFFFF"/>
          </a:solidFill>
          <a:ln w="38160" cap="sq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973" tIns="48008" rIns="81973" bIns="48008" anchor="ctr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903" b="1">
                <a:solidFill>
                  <a:srgbClr val="002060"/>
                </a:solidFill>
              </a:rPr>
              <a:t>TSH</a:t>
            </a:r>
          </a:p>
        </p:txBody>
      </p:sp>
      <p:sp>
        <p:nvSpPr>
          <p:cNvPr id="13334" name="Text Box 22">
            <a:extLst>
              <a:ext uri="{FF2B5EF4-FFF2-40B4-BE49-F238E27FC236}">
                <a16:creationId xmlns:a16="http://schemas.microsoft.com/office/drawing/2014/main" id="{50EA118A-B7C5-40EC-A26F-99CE21AE7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419" y="86408"/>
            <a:ext cx="8013001" cy="49685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/>
        </p:spPr>
        <p:txBody>
          <a:bodyPr wrap="none" lIns="81646" tIns="40823" rIns="81646" bIns="40823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SzPct val="100000"/>
              <a:defRPr/>
            </a:pPr>
            <a:r>
              <a:rPr lang="it-IT" altLang="it-IT" sz="2177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Patologia nodulare tiroidea: work-up diagnostico</a:t>
            </a:r>
          </a:p>
        </p:txBody>
      </p:sp>
      <p:cxnSp>
        <p:nvCxnSpPr>
          <p:cNvPr id="16403" name="AutoShape 2">
            <a:extLst>
              <a:ext uri="{FF2B5EF4-FFF2-40B4-BE49-F238E27FC236}">
                <a16:creationId xmlns:a16="http://schemas.microsoft.com/office/drawing/2014/main" id="{20C4B97F-241E-4C12-BF8E-6927559B70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17154" y="1468955"/>
            <a:ext cx="5761" cy="326915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404" name="Rectangle 6">
            <a:extLst>
              <a:ext uri="{FF2B5EF4-FFF2-40B4-BE49-F238E27FC236}">
                <a16:creationId xmlns:a16="http://schemas.microsoft.com/office/drawing/2014/main" id="{5D08D685-D2AD-436B-9F29-A65106089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6388" y="3364194"/>
            <a:ext cx="1067152" cy="417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814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rischio alto</a:t>
            </a:r>
          </a:p>
        </p:txBody>
      </p:sp>
      <p:cxnSp>
        <p:nvCxnSpPr>
          <p:cNvPr id="16405" name="AutoShape 7">
            <a:extLst>
              <a:ext uri="{FF2B5EF4-FFF2-40B4-BE49-F238E27FC236}">
                <a16:creationId xmlns:a16="http://schemas.microsoft.com/office/drawing/2014/main" id="{10499DEC-778F-4F2F-81E0-EF5FD74C172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901396" y="2388491"/>
            <a:ext cx="614224" cy="217104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406" name="Rectangle 6">
            <a:extLst>
              <a:ext uri="{FF2B5EF4-FFF2-40B4-BE49-F238E27FC236}">
                <a16:creationId xmlns:a16="http://schemas.microsoft.com/office/drawing/2014/main" id="{231650D7-EFC8-4DAF-99EA-918FB9E33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847" y="2775173"/>
            <a:ext cx="1067152" cy="65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814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rischio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814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intermedio</a:t>
            </a:r>
          </a:p>
        </p:txBody>
      </p:sp>
      <p:sp>
        <p:nvSpPr>
          <p:cNvPr id="16407" name="Rectangle 6">
            <a:extLst>
              <a:ext uri="{FF2B5EF4-FFF2-40B4-BE49-F238E27FC236}">
                <a16:creationId xmlns:a16="http://schemas.microsoft.com/office/drawing/2014/main" id="{68AE2D37-770B-4CEB-A854-CC31F43E8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0296" y="2057189"/>
            <a:ext cx="999782" cy="659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814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rischio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1814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basso</a:t>
            </a:r>
          </a:p>
        </p:txBody>
      </p:sp>
      <p:cxnSp>
        <p:nvCxnSpPr>
          <p:cNvPr id="16408" name="AutoShape 7">
            <a:extLst>
              <a:ext uri="{FF2B5EF4-FFF2-40B4-BE49-F238E27FC236}">
                <a16:creationId xmlns:a16="http://schemas.microsoft.com/office/drawing/2014/main" id="{4736C690-DBF7-4D4C-94CE-8C28986089E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015888" y="3102086"/>
            <a:ext cx="492532" cy="0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1" name="Rectangle 4">
            <a:extLst>
              <a:ext uri="{FF2B5EF4-FFF2-40B4-BE49-F238E27FC236}">
                <a16:creationId xmlns:a16="http://schemas.microsoft.com/office/drawing/2014/main" id="{8AAA5358-E182-4593-A734-323578520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1975" y="3493807"/>
            <a:ext cx="944739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FF0000"/>
                </a:solidFill>
                <a:latin typeface="Baskerville Old Face" panose="020B0604020202020204" pitchFamily="18" charset="0"/>
              </a:rPr>
              <a:t>&gt;10 mm</a:t>
            </a:r>
          </a:p>
        </p:txBody>
      </p:sp>
      <p:cxnSp>
        <p:nvCxnSpPr>
          <p:cNvPr id="16410" name="AutoShape 18">
            <a:extLst>
              <a:ext uri="{FF2B5EF4-FFF2-40B4-BE49-F238E27FC236}">
                <a16:creationId xmlns:a16="http://schemas.microsoft.com/office/drawing/2014/main" id="{5651E285-744A-4CF1-B703-F9C9DBAF922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632272" y="3594618"/>
            <a:ext cx="262108" cy="66247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11" name="AutoShape 18">
            <a:extLst>
              <a:ext uri="{FF2B5EF4-FFF2-40B4-BE49-F238E27FC236}">
                <a16:creationId xmlns:a16="http://schemas.microsoft.com/office/drawing/2014/main" id="{EBCD3510-B62B-47A2-A9C2-1246AD3698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75304" y="3594618"/>
            <a:ext cx="286590" cy="66247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12" name="AutoShape 18">
            <a:extLst>
              <a:ext uri="{FF2B5EF4-FFF2-40B4-BE49-F238E27FC236}">
                <a16:creationId xmlns:a16="http://schemas.microsoft.com/office/drawing/2014/main" id="{BF24F3A4-F2BD-40B0-A0E4-C01B954A0E90}"/>
              </a:ext>
            </a:extLst>
          </p:cNvPr>
          <p:cNvCxnSpPr>
            <a:cxnSpLocks noChangeShapeType="1"/>
            <a:stCxn id="51" idx="2"/>
          </p:cNvCxnSpPr>
          <p:nvPr/>
        </p:nvCxnSpPr>
        <p:spPr bwMode="auto">
          <a:xfrm flipH="1">
            <a:off x="7371975" y="3823603"/>
            <a:ext cx="472370" cy="2346006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5" name="Rectangle 4">
            <a:extLst>
              <a:ext uri="{FF2B5EF4-FFF2-40B4-BE49-F238E27FC236}">
                <a16:creationId xmlns:a16="http://schemas.microsoft.com/office/drawing/2014/main" id="{9AFF256B-4E63-4223-9586-4153A05DF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564" y="3503889"/>
            <a:ext cx="946180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FF0000"/>
                </a:solidFill>
                <a:latin typeface="Baskerville Old Face" panose="020B0604020202020204" pitchFamily="18" charset="0"/>
              </a:rPr>
              <a:t>&lt;10 mm</a:t>
            </a:r>
          </a:p>
        </p:txBody>
      </p:sp>
      <p:sp>
        <p:nvSpPr>
          <p:cNvPr id="80" name="Rectangle 4">
            <a:extLst>
              <a:ext uri="{FF2B5EF4-FFF2-40B4-BE49-F238E27FC236}">
                <a16:creationId xmlns:a16="http://schemas.microsoft.com/office/drawing/2014/main" id="{4E6E324A-4668-4981-8CFC-37DE2E5E0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288" y="4147636"/>
            <a:ext cx="2406492" cy="13206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linfonodi patologici</a:t>
            </a: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estensione </a:t>
            </a:r>
            <a:r>
              <a:rPr lang="it-IT" sz="1542" dirty="0" err="1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extratiroidea</a:t>
            </a:r>
            <a:endParaRPr lang="it-IT" sz="1542" dirty="0">
              <a:solidFill>
                <a:srgbClr val="FF0000"/>
              </a:solidFill>
              <a:latin typeface="Baskerville Old Face" panose="02020602080505020303" pitchFamily="18" charset="0"/>
              <a:ea typeface="DejaVu Sans"/>
            </a:endParaRP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sospetto clinico (e.g. disfonia)</a:t>
            </a: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lesioni </a:t>
            </a:r>
            <a:r>
              <a:rPr lang="it-IT" sz="1542" dirty="0" err="1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sottocapsulari</a:t>
            </a:r>
            <a:endParaRPr lang="it-IT" sz="1542" dirty="0">
              <a:solidFill>
                <a:srgbClr val="FF0000"/>
              </a:solidFill>
              <a:latin typeface="Baskerville Old Face" panose="02020602080505020303" pitchFamily="18" charset="0"/>
              <a:ea typeface="DejaVu Sans"/>
            </a:endParaRP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lesioni </a:t>
            </a:r>
            <a:r>
              <a:rPr lang="it-IT" sz="1542" dirty="0" err="1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paratracheali</a:t>
            </a:r>
            <a:endParaRPr lang="it-IT" sz="1542" dirty="0">
              <a:solidFill>
                <a:srgbClr val="FF0000"/>
              </a:solidFill>
              <a:latin typeface="Baskerville Old Face" panose="02020602080505020303" pitchFamily="18" charset="0"/>
              <a:ea typeface="DejaVu Sans"/>
            </a:endParaRP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FF0000"/>
                </a:solidFill>
                <a:latin typeface="Baskerville Old Face" panose="02020602080505020303" pitchFamily="18" charset="0"/>
                <a:ea typeface="DejaVu Sans"/>
              </a:rPr>
              <a:t>familiarità per K tiroide</a:t>
            </a:r>
            <a:endParaRPr lang="it-IT" sz="1542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cxnSp>
        <p:nvCxnSpPr>
          <p:cNvPr id="16415" name="AutoShape 18">
            <a:extLst>
              <a:ext uri="{FF2B5EF4-FFF2-40B4-BE49-F238E27FC236}">
                <a16:creationId xmlns:a16="http://schemas.microsoft.com/office/drawing/2014/main" id="{6B85AEDD-18DF-41A6-BF3E-07389A13E1C8}"/>
              </a:ext>
            </a:extLst>
          </p:cNvPr>
          <p:cNvCxnSpPr>
            <a:cxnSpLocks noChangeShapeType="1"/>
            <a:stCxn id="106" idx="3"/>
          </p:cNvCxnSpPr>
          <p:nvPr/>
        </p:nvCxnSpPr>
        <p:spPr bwMode="auto">
          <a:xfrm>
            <a:off x="5704280" y="5956466"/>
            <a:ext cx="381640" cy="272189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6" name="Rectangle 4">
            <a:extLst>
              <a:ext uri="{FF2B5EF4-FFF2-40B4-BE49-F238E27FC236}">
                <a16:creationId xmlns:a16="http://schemas.microsoft.com/office/drawing/2014/main" id="{2D2CFC4D-E54C-4647-B47C-E1313FACF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332" y="5790849"/>
            <a:ext cx="650948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FF0000"/>
                </a:solidFill>
                <a:latin typeface="Baskerville Old Face" panose="020B0604020202020204" pitchFamily="18" charset="0"/>
              </a:rPr>
              <a:t>SI</a:t>
            </a:r>
          </a:p>
        </p:txBody>
      </p:sp>
      <p:cxnSp>
        <p:nvCxnSpPr>
          <p:cNvPr id="16418" name="AutoShape 18">
            <a:extLst>
              <a:ext uri="{FF2B5EF4-FFF2-40B4-BE49-F238E27FC236}">
                <a16:creationId xmlns:a16="http://schemas.microsoft.com/office/drawing/2014/main" id="{A49AD071-29E5-4CAB-B5EF-C7E4AA76FBE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176279" y="6104802"/>
            <a:ext cx="0" cy="272188"/>
          </a:xfrm>
          <a:prstGeom prst="straightConnector1">
            <a:avLst/>
          </a:prstGeom>
          <a:noFill/>
          <a:ln w="28575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3" name="Rectangle 4">
            <a:extLst>
              <a:ext uri="{FF2B5EF4-FFF2-40B4-BE49-F238E27FC236}">
                <a16:creationId xmlns:a16="http://schemas.microsoft.com/office/drawing/2014/main" id="{E26A64E2-6A43-4763-A001-37E8099E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233" y="6382751"/>
            <a:ext cx="946180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002060"/>
                </a:solidFill>
                <a:latin typeface="Baskerville Old Face" panose="020B0604020202020204" pitchFamily="18" charset="0"/>
              </a:rPr>
              <a:t>follow-up</a:t>
            </a:r>
          </a:p>
        </p:txBody>
      </p:sp>
      <p:cxnSp>
        <p:nvCxnSpPr>
          <p:cNvPr id="16420" name="AutoShape 7">
            <a:extLst>
              <a:ext uri="{FF2B5EF4-FFF2-40B4-BE49-F238E27FC236}">
                <a16:creationId xmlns:a16="http://schemas.microsoft.com/office/drawing/2014/main" id="{4963E5BE-7455-4273-BE21-D102FC77DA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87722" y="3184176"/>
            <a:ext cx="0" cy="244826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1" name="AutoShape 7">
            <a:extLst>
              <a:ext uri="{FF2B5EF4-FFF2-40B4-BE49-F238E27FC236}">
                <a16:creationId xmlns:a16="http://schemas.microsoft.com/office/drawing/2014/main" id="{9CA1976D-0120-4F50-909F-8B6E6B84B8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16698" y="3886969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2" name="AutoShape 7">
            <a:extLst>
              <a:ext uri="{FF2B5EF4-FFF2-40B4-BE49-F238E27FC236}">
                <a16:creationId xmlns:a16="http://schemas.microsoft.com/office/drawing/2014/main" id="{B9058462-1827-473A-A495-DE254883794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12559" y="5499939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3" name="AutoShape 7">
            <a:extLst>
              <a:ext uri="{FF2B5EF4-FFF2-40B4-BE49-F238E27FC236}">
                <a16:creationId xmlns:a16="http://schemas.microsoft.com/office/drawing/2014/main" id="{45FD68D1-5D0D-4402-8506-D244B5E4D10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02202" y="5499939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9" name="Rectangle 4">
            <a:extLst>
              <a:ext uri="{FF2B5EF4-FFF2-40B4-BE49-F238E27FC236}">
                <a16:creationId xmlns:a16="http://schemas.microsoft.com/office/drawing/2014/main" id="{C9062746-B9EA-463B-A6E1-E357ECE5A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288" y="5780767"/>
            <a:ext cx="649508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FF0000"/>
                </a:solidFill>
                <a:latin typeface="Baskerville Old Face" panose="020B0604020202020204" pitchFamily="18" charset="0"/>
              </a:rPr>
              <a:t>NO</a:t>
            </a:r>
          </a:p>
        </p:txBody>
      </p:sp>
      <p:sp>
        <p:nvSpPr>
          <p:cNvPr id="154" name="Rectangle 4">
            <a:extLst>
              <a:ext uri="{FF2B5EF4-FFF2-40B4-BE49-F238E27FC236}">
                <a16:creationId xmlns:a16="http://schemas.microsoft.com/office/drawing/2014/main" id="{F8729C55-0917-4A5F-9662-2E27F99DE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444" y="2841420"/>
            <a:ext cx="944739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7030A0"/>
                </a:solidFill>
                <a:latin typeface="Baskerville Old Face" panose="020B0604020202020204" pitchFamily="18" charset="0"/>
              </a:rPr>
              <a:t>&lt;20 mm</a:t>
            </a:r>
          </a:p>
        </p:txBody>
      </p:sp>
      <p:sp>
        <p:nvSpPr>
          <p:cNvPr id="155" name="Rectangle 4">
            <a:extLst>
              <a:ext uri="{FF2B5EF4-FFF2-40B4-BE49-F238E27FC236}">
                <a16:creationId xmlns:a16="http://schemas.microsoft.com/office/drawing/2014/main" id="{A8593E34-84A4-47B0-BF6D-A9E43678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008" y="3297947"/>
            <a:ext cx="944739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7030A0"/>
                </a:solidFill>
                <a:latin typeface="Baskerville Old Face" panose="020B0604020202020204" pitchFamily="18" charset="0"/>
              </a:rPr>
              <a:t>&gt;20 mm</a:t>
            </a:r>
          </a:p>
        </p:txBody>
      </p:sp>
      <p:cxnSp>
        <p:nvCxnSpPr>
          <p:cNvPr id="16427" name="AutoShape 7">
            <a:extLst>
              <a:ext uri="{FF2B5EF4-FFF2-40B4-BE49-F238E27FC236}">
                <a16:creationId xmlns:a16="http://schemas.microsoft.com/office/drawing/2014/main" id="{30A92D2A-81CD-487A-B34C-27E7933B8DB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36223" y="3012797"/>
            <a:ext cx="237624" cy="0"/>
          </a:xfrm>
          <a:prstGeom prst="straightConnector1">
            <a:avLst/>
          </a:prstGeom>
          <a:noFill/>
          <a:ln w="69840" cap="sq">
            <a:solidFill>
              <a:srgbClr val="7030A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8" name="AutoShape 7">
            <a:extLst>
              <a:ext uri="{FF2B5EF4-FFF2-40B4-BE49-F238E27FC236}">
                <a16:creationId xmlns:a16="http://schemas.microsoft.com/office/drawing/2014/main" id="{C53DE623-9EF8-42F8-962A-B0748000583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83747" y="3364194"/>
            <a:ext cx="190100" cy="84969"/>
          </a:xfrm>
          <a:prstGeom prst="straightConnector1">
            <a:avLst/>
          </a:prstGeom>
          <a:noFill/>
          <a:ln w="69840" cap="sq">
            <a:solidFill>
              <a:srgbClr val="7030A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9" name="Connettore a gomito 119">
            <a:extLst>
              <a:ext uri="{FF2B5EF4-FFF2-40B4-BE49-F238E27FC236}">
                <a16:creationId xmlns:a16="http://schemas.microsoft.com/office/drawing/2014/main" id="{80FBCCF4-1AAD-4EA1-A8B6-34ABE2C634A0}"/>
              </a:ext>
            </a:extLst>
          </p:cNvPr>
          <p:cNvCxnSpPr>
            <a:cxnSpLocks noChangeShapeType="1"/>
            <a:stCxn id="154" idx="1"/>
            <a:endCxn id="113" idx="1"/>
          </p:cNvCxnSpPr>
          <p:nvPr/>
        </p:nvCxnSpPr>
        <p:spPr bwMode="auto">
          <a:xfrm rot="10800000" flipH="1" flipV="1">
            <a:off x="2704445" y="3005597"/>
            <a:ext cx="1039789" cy="3541331"/>
          </a:xfrm>
          <a:prstGeom prst="bentConnector3">
            <a:avLst>
              <a:gd name="adj1" fmla="val -19940"/>
            </a:avLst>
          </a:prstGeom>
          <a:ln>
            <a:solidFill>
              <a:srgbClr val="7030A0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nettore a gomito 6">
            <a:extLst>
              <a:ext uri="{FF2B5EF4-FFF2-40B4-BE49-F238E27FC236}">
                <a16:creationId xmlns:a16="http://schemas.microsoft.com/office/drawing/2014/main" id="{BC7AC066-EAE8-4CBC-9303-74713359ED15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3470245" y="3366107"/>
            <a:ext cx="2649878" cy="3167613"/>
          </a:xfrm>
          <a:prstGeom prst="bentConnector3">
            <a:avLst>
              <a:gd name="adj1" fmla="val 14115"/>
            </a:avLst>
          </a:prstGeom>
          <a:ln>
            <a:solidFill>
              <a:srgbClr val="7030A0"/>
            </a:solidFill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Rectangle 4">
            <a:extLst>
              <a:ext uri="{FF2B5EF4-FFF2-40B4-BE49-F238E27FC236}">
                <a16:creationId xmlns:a16="http://schemas.microsoft.com/office/drawing/2014/main" id="{4B15192A-FE27-4F67-9673-384F378CB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562" y="968997"/>
            <a:ext cx="2082098" cy="108773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DejaVu Sans"/>
              </a:rPr>
              <a:t>&gt;20 mm </a:t>
            </a:r>
            <a:r>
              <a:rPr lang="it-IT" sz="1542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DejaVu Sans"/>
              </a:rPr>
              <a:t>+</a:t>
            </a: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DejaVu Sans"/>
              </a:rPr>
              <a:t>Tendenza accrescitiva </a:t>
            </a:r>
            <a:r>
              <a:rPr lang="it-IT" sz="1542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DejaVu Sans"/>
              </a:rPr>
              <a:t>e/o</a:t>
            </a: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Fattori di rischio </a:t>
            </a:r>
            <a:r>
              <a:rPr lang="it-IT" sz="1542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e/o</a:t>
            </a: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Prossima chirurgia </a:t>
            </a:r>
            <a:r>
              <a:rPr lang="it-IT" sz="1542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o</a:t>
            </a:r>
          </a:p>
          <a:p>
            <a:pPr algn="just" eaLnBrk="1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1542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Prossima termoablazione</a:t>
            </a:r>
          </a:p>
        </p:txBody>
      </p:sp>
      <p:cxnSp>
        <p:nvCxnSpPr>
          <p:cNvPr id="57" name="AutoShape 7">
            <a:extLst>
              <a:ext uri="{FF2B5EF4-FFF2-40B4-BE49-F238E27FC236}">
                <a16:creationId xmlns:a16="http://schemas.microsoft.com/office/drawing/2014/main" id="{1E13E13F-846E-4793-9B31-84132C30CAB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739009" y="1265894"/>
            <a:ext cx="237624" cy="0"/>
          </a:xfrm>
          <a:prstGeom prst="straightConnector1">
            <a:avLst/>
          </a:prstGeom>
          <a:noFill/>
          <a:ln w="69840" cap="sq">
            <a:solidFill>
              <a:srgbClr val="00B05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8" name="AutoShape 7">
            <a:extLst>
              <a:ext uri="{FF2B5EF4-FFF2-40B4-BE49-F238E27FC236}">
                <a16:creationId xmlns:a16="http://schemas.microsoft.com/office/drawing/2014/main" id="{803DDA79-F1A9-4D9E-88E6-43970B2C892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739009" y="1756212"/>
            <a:ext cx="237624" cy="0"/>
          </a:xfrm>
          <a:prstGeom prst="straightConnector1">
            <a:avLst/>
          </a:prstGeom>
          <a:noFill/>
          <a:ln w="69840" cap="sq">
            <a:solidFill>
              <a:srgbClr val="00B05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" name="Rectangle 4">
            <a:extLst>
              <a:ext uri="{FF2B5EF4-FFF2-40B4-BE49-F238E27FC236}">
                <a16:creationId xmlns:a16="http://schemas.microsoft.com/office/drawing/2014/main" id="{ABCCA974-0682-4B80-A819-391796664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9464" y="1071473"/>
            <a:ext cx="649508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00B050"/>
                </a:solidFill>
                <a:latin typeface="Baskerville Old Face" panose="020B0604020202020204" pitchFamily="18" charset="0"/>
              </a:rPr>
              <a:t>NO</a:t>
            </a:r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80FB4AB7-2949-4AAA-BF87-A06127E8A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423" y="1566165"/>
            <a:ext cx="650948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it-IT" altLang="it-IT" sz="1814" b="1" dirty="0">
                <a:solidFill>
                  <a:srgbClr val="00B050"/>
                </a:solidFill>
                <a:latin typeface="Baskerville Old Face" panose="020B0604020202020204" pitchFamily="18" charset="0"/>
              </a:rPr>
              <a:t>SI</a:t>
            </a:r>
          </a:p>
        </p:txBody>
      </p:sp>
      <p:cxnSp>
        <p:nvCxnSpPr>
          <p:cNvPr id="13" name="Connettore a gomito 12">
            <a:extLst>
              <a:ext uri="{FF2B5EF4-FFF2-40B4-BE49-F238E27FC236}">
                <a16:creationId xmlns:a16="http://schemas.microsoft.com/office/drawing/2014/main" id="{BFB74791-B3F3-431F-B473-99ABA0587681}"/>
              </a:ext>
            </a:extLst>
          </p:cNvPr>
          <p:cNvCxnSpPr/>
          <p:nvPr/>
        </p:nvCxnSpPr>
        <p:spPr bwMode="auto">
          <a:xfrm rot="10800000" flipH="1" flipV="1">
            <a:off x="2129464" y="1353742"/>
            <a:ext cx="1614769" cy="5311278"/>
          </a:xfrm>
          <a:prstGeom prst="bentConnector3">
            <a:avLst>
              <a:gd name="adj1" fmla="val -12843"/>
            </a:avLst>
          </a:prstGeom>
          <a:solidFill>
            <a:srgbClr val="00B8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ttore a gomito 14">
            <a:extLst>
              <a:ext uri="{FF2B5EF4-FFF2-40B4-BE49-F238E27FC236}">
                <a16:creationId xmlns:a16="http://schemas.microsoft.com/office/drawing/2014/main" id="{7619949D-7900-4226-B005-5940E026B142}"/>
              </a:ext>
            </a:extLst>
          </p:cNvPr>
          <p:cNvCxnSpPr>
            <a:cxnSpLocks/>
            <a:stCxn id="62" idx="2"/>
          </p:cNvCxnSpPr>
          <p:nvPr/>
        </p:nvCxnSpPr>
        <p:spPr bwMode="auto">
          <a:xfrm rot="16200000" flipH="1">
            <a:off x="2336569" y="2000287"/>
            <a:ext cx="4381661" cy="4173004"/>
          </a:xfrm>
          <a:prstGeom prst="bentConnector3">
            <a:avLst/>
          </a:prstGeom>
          <a:ln>
            <a:solidFill>
              <a:srgbClr val="00B050"/>
            </a:solidFill>
            <a:headEnd type="none" w="med" len="med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88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1</cp:revision>
  <dcterms:created xsi:type="dcterms:W3CDTF">2019-09-08T12:40:00Z</dcterms:created>
  <dcterms:modified xsi:type="dcterms:W3CDTF">2019-09-08T12:43:11Z</dcterms:modified>
</cp:coreProperties>
</file>