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0" r:id="rId2"/>
    <p:sldId id="291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E430E-C8D4-4B23-857E-9E5B5CA57CD7}" type="datetimeFigureOut">
              <a:rPr lang="it-IT" smtClean="0"/>
              <a:t>31/08/2019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1371C-C80B-4AD6-84D1-2C73B315D5D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267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11">
            <a:extLst>
              <a:ext uri="{FF2B5EF4-FFF2-40B4-BE49-F238E27FC236}">
                <a16:creationId xmlns:a16="http://schemas.microsoft.com/office/drawing/2014/main" id="{A7AC6AA9-E6AE-446E-858E-1D8D075204E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/>
            </a:pPr>
            <a:fld id="{F3303888-2FE8-4DC6-9A71-1050364A3933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</a:tabLst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7331" name="Text Box 1">
            <a:extLst>
              <a:ext uri="{FF2B5EF4-FFF2-40B4-BE49-F238E27FC236}">
                <a16:creationId xmlns:a16="http://schemas.microsoft.com/office/drawing/2014/main" id="{516AE660-F243-4D18-BB01-324AB8722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654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6E3EF41-BAC4-4507-BB12-F689C6D0C84E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7332" name="Text Box 2">
            <a:extLst>
              <a:ext uri="{FF2B5EF4-FFF2-40B4-BE49-F238E27FC236}">
                <a16:creationId xmlns:a16="http://schemas.microsoft.com/office/drawing/2014/main" id="{CB254C1A-8A61-457F-9983-30FC6331B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C258A89-5FFC-4C34-8A84-A6860F2CCCB0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7333" name="Rectangle 3">
            <a:extLst>
              <a:ext uri="{FF2B5EF4-FFF2-40B4-BE49-F238E27FC236}">
                <a16:creationId xmlns:a16="http://schemas.microsoft.com/office/drawing/2014/main" id="{AFB8493F-8C8D-4F33-A6B3-2F32DCC33B47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7334" name="Text Box 4">
            <a:extLst>
              <a:ext uri="{FF2B5EF4-FFF2-40B4-BE49-F238E27FC236}">
                <a16:creationId xmlns:a16="http://schemas.microsoft.com/office/drawing/2014/main" id="{870D27CE-14AD-465A-B0DD-5BA597DC0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1">
            <a:extLst>
              <a:ext uri="{FF2B5EF4-FFF2-40B4-BE49-F238E27FC236}">
                <a16:creationId xmlns:a16="http://schemas.microsoft.com/office/drawing/2014/main" id="{1522C892-CB5D-4D6E-A0CC-8FF9BC39B48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/>
            </a:pPr>
            <a:fld id="{06613781-07DA-451E-9632-22BFC81A32F8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449263" algn="l"/>
                  <a:tab pos="898525" algn="l"/>
                  <a:tab pos="1347788" algn="l"/>
                  <a:tab pos="1797050" algn="l"/>
                  <a:tab pos="2246313" algn="l"/>
                  <a:tab pos="2695575" algn="l"/>
                </a:tabLst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29379" name="Text Box 1">
            <a:extLst>
              <a:ext uri="{FF2B5EF4-FFF2-40B4-BE49-F238E27FC236}">
                <a16:creationId xmlns:a16="http://schemas.microsoft.com/office/drawing/2014/main" id="{BD180AEF-76A8-4E21-898A-2B1ED06DE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6545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BF25CD61-E52A-4880-8726-21BEC5E18537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9380" name="Text Box 2">
            <a:extLst>
              <a:ext uri="{FF2B5EF4-FFF2-40B4-BE49-F238E27FC236}">
                <a16:creationId xmlns:a16="http://schemas.microsoft.com/office/drawing/2014/main" id="{581BEE34-D19E-4571-B9C3-052659D86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3256D41-EB25-495C-80AB-6C68D366A90B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29381" name="Rectangle 3">
            <a:extLst>
              <a:ext uri="{FF2B5EF4-FFF2-40B4-BE49-F238E27FC236}">
                <a16:creationId xmlns:a16="http://schemas.microsoft.com/office/drawing/2014/main" id="{708AA1A0-178B-4B1F-BDFD-39C3114E5D6D}"/>
              </a:ext>
            </a:extLst>
          </p:cNvPr>
          <p:cNvSpPr txBox="1"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9382" name="Text Box 4">
            <a:extLst>
              <a:ext uri="{FF2B5EF4-FFF2-40B4-BE49-F238E27FC236}">
                <a16:creationId xmlns:a16="http://schemas.microsoft.com/office/drawing/2014/main" id="{1E8D3F82-1D37-4C93-A7AA-89CB5AC1E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it-IT" altLang="it-IT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B11E93E-821E-46A9-87D3-738BED903795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D3178-3494-49A4-8AB9-3F1E7BD045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5011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AF5756-59AF-434B-8C97-97BB955ABFE2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3044F-8655-466F-BD7B-F41BA21F30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769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80451" y="609601"/>
            <a:ext cx="2586567" cy="547846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609601"/>
            <a:ext cx="7562851" cy="547846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9E3AEFB-8D6C-4317-BF68-4CA27CDA5435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C7BC-D65A-4C3D-B699-A92E5C4096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15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77A458-E3E6-4D90-921E-FEC1A124EA1B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DCD1A-BDCD-44E5-A99B-112A1441BA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346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C3094A2-FD7C-4BA9-8FFA-748AD9340665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916D4-24A6-40E5-9988-847AA02C579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034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1981201"/>
            <a:ext cx="5073651" cy="41068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1251" y="1981201"/>
            <a:ext cx="5075767" cy="41068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ABB42B-B098-488F-814C-2419DCF904FC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9DA3-884C-4D7C-B641-F0B7BEC69C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469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FCD08A-1915-4E0C-986C-7B6B25DD7050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91E30-F1B7-45D5-BA60-A2C80D54AC6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18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14BA05-BE87-4B44-BAC7-6FA6A1B8E79A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C3DE1-A375-4991-83B1-3032A0E4D6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743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7AE76B9-6C86-4241-9858-321719275196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636AC-AAFA-4ECD-9FB8-C6EA5D0839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360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DEB87E-1B5C-4FA2-90A5-E8E0B365DFC8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1A9C5-7A65-45C6-80C9-B42714BFF0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981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97199-A52C-4E61-84A7-5D8D074C0173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6EB0E-58D0-4602-8618-893218DF03F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429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60C459E5-13BE-4E17-9D47-6DD1479EF3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09601"/>
            <a:ext cx="10352617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Fai clic per modificare il formato del testo del titolo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FA279769-385C-4E70-AAE4-B11304B0E0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52617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Fai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E5E83C1C-D1C6-460E-B716-C343AA466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 sz="1800"/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1F43913A-03AA-4F9D-BA42-9ECBF36BA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 sz="180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6069BB2D-71DB-4832-845B-249EE59B427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529417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 smtClean="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A90C29E4-2DB5-4A82-9403-1025C4A6B9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04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Text Box 1">
            <a:extLst>
              <a:ext uri="{FF2B5EF4-FFF2-40B4-BE49-F238E27FC236}">
                <a16:creationId xmlns:a16="http://schemas.microsoft.com/office/drawing/2014/main" id="{77EEE3D7-4B10-4E39-A185-9B9936CBE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088" y="188913"/>
            <a:ext cx="4038600" cy="550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it-IT" altLang="it-IT" sz="3000" b="1" dirty="0">
                <a:solidFill>
                  <a:srgbClr val="000066"/>
                </a:solidFill>
                <a:latin typeface="Comic Sans MS" panose="030F0702030302020204" pitchFamily="66" charset="0"/>
              </a:rPr>
              <a:t>ANAMNESI (1)</a:t>
            </a:r>
          </a:p>
        </p:txBody>
      </p:sp>
      <p:sp>
        <p:nvSpPr>
          <p:cNvPr id="226307" name="Text Box 2">
            <a:extLst>
              <a:ext uri="{FF2B5EF4-FFF2-40B4-BE49-F238E27FC236}">
                <a16:creationId xmlns:a16="http://schemas.microsoft.com/office/drawing/2014/main" id="{ADB29E16-5428-454F-BF2D-CE57442B6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3425" y="3733800"/>
            <a:ext cx="5551818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>
                <a:solidFill>
                  <a:srgbClr val="000066"/>
                </a:solidFill>
                <a:latin typeface="Comic Sans MS" panose="030F0702030302020204" pitchFamily="66" charset="0"/>
              </a:rPr>
              <a:t> Malattie della tiroide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>
                <a:solidFill>
                  <a:srgbClr val="000066"/>
                </a:solidFill>
                <a:latin typeface="Comic Sans MS" panose="030F0702030302020204" pitchFamily="66" charset="0"/>
              </a:rPr>
              <a:t> Anemia perniciosa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>
                <a:solidFill>
                  <a:srgbClr val="000066"/>
                </a:solidFill>
                <a:latin typeface="Comic Sans MS" panose="030F0702030302020204" pitchFamily="66" charset="0"/>
              </a:rPr>
              <a:t> Diabete mellito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>
                <a:solidFill>
                  <a:srgbClr val="000066"/>
                </a:solidFill>
                <a:latin typeface="Comic Sans MS" panose="030F0702030302020204" pitchFamily="66" charset="0"/>
              </a:rPr>
              <a:t> Insufficienza surrenalica primitiva</a:t>
            </a:r>
          </a:p>
        </p:txBody>
      </p:sp>
      <p:sp>
        <p:nvSpPr>
          <p:cNvPr id="226308" name="Rectangle 3">
            <a:extLst>
              <a:ext uri="{FF2B5EF4-FFF2-40B4-BE49-F238E27FC236}">
                <a16:creationId xmlns:a16="http://schemas.microsoft.com/office/drawing/2014/main" id="{43A4F613-F4B1-4E41-9CDF-60FE932CC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1371600"/>
            <a:ext cx="4654550" cy="1295400"/>
          </a:xfrm>
          <a:prstGeom prst="rect">
            <a:avLst/>
          </a:prstGeom>
          <a:noFill/>
          <a:ln w="57240" cap="sq">
            <a:solidFill>
              <a:srgbClr val="FF070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altLang="it-IT" sz="2400">
              <a:solidFill>
                <a:srgbClr val="FFFFFF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191492" name="Text Box 4">
            <a:extLst>
              <a:ext uri="{FF2B5EF4-FFF2-40B4-BE49-F238E27FC236}">
                <a16:creationId xmlns:a16="http://schemas.microsoft.com/office/drawing/2014/main" id="{AE3C93D2-556E-47F9-983F-FC7FF3418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1447800"/>
            <a:ext cx="452269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FATTORI DI RISCHIO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NELLA STORIA FAMILIARE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DEL PAZIENTE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Text Box 1">
            <a:extLst>
              <a:ext uri="{FF2B5EF4-FFF2-40B4-BE49-F238E27FC236}">
                <a16:creationId xmlns:a16="http://schemas.microsoft.com/office/drawing/2014/main" id="{31273ED9-E0FA-4035-8714-AC9EA0FFF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38" y="152401"/>
            <a:ext cx="4038600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it-IT" altLang="it-IT" sz="3000" b="1" dirty="0">
                <a:solidFill>
                  <a:srgbClr val="000066"/>
                </a:solidFill>
                <a:latin typeface="Comic Sans MS" panose="030F0702030302020204" pitchFamily="66" charset="0"/>
              </a:rPr>
              <a:t>ANAMNESI (2)</a:t>
            </a:r>
          </a:p>
        </p:txBody>
      </p:sp>
      <p:sp>
        <p:nvSpPr>
          <p:cNvPr id="228355" name="Rectangle 2">
            <a:extLst>
              <a:ext uri="{FF2B5EF4-FFF2-40B4-BE49-F238E27FC236}">
                <a16:creationId xmlns:a16="http://schemas.microsoft.com/office/drawing/2014/main" id="{B63505BD-98E3-43C3-B56E-FF20AD082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7338" y="983672"/>
            <a:ext cx="4735512" cy="1295400"/>
          </a:xfrm>
          <a:prstGeom prst="rect">
            <a:avLst/>
          </a:prstGeom>
          <a:noFill/>
          <a:ln w="57240" cap="sq">
            <a:solidFill>
              <a:srgbClr val="FF070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it-IT" altLang="it-IT" sz="2400">
              <a:solidFill>
                <a:srgbClr val="FFFFFF"/>
              </a:solidFill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192515" name="Text Box 3">
            <a:extLst>
              <a:ext uri="{FF2B5EF4-FFF2-40B4-BE49-F238E27FC236}">
                <a16:creationId xmlns:a16="http://schemas.microsoft.com/office/drawing/2014/main" id="{E7AFEC09-51A1-465E-9EEF-F1D40089D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4979" y="1059872"/>
            <a:ext cx="4565971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FATTORI DI RISCHIO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NELLA STORIA PERSONALE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it-IT" b="1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DEL PAZIENTE</a:t>
            </a:r>
          </a:p>
        </p:txBody>
      </p:sp>
      <p:sp>
        <p:nvSpPr>
          <p:cNvPr id="228357" name="Text Box 4">
            <a:extLst>
              <a:ext uri="{FF2B5EF4-FFF2-40B4-BE49-F238E27FC236}">
                <a16:creationId xmlns:a16="http://schemas.microsoft.com/office/drawing/2014/main" id="{B94B4C5C-ABAA-4AE2-BFED-EA9EBC964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1" y="2718261"/>
            <a:ext cx="9785669" cy="3787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pitchFamily="34" charset="-122"/>
              </a:defRPr>
            </a:lvl9pPr>
          </a:lstStyle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Pregressa disfunzione tiroidea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Pregresso intervento chirurgico o RT sulla tiroide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diabete mellito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vitiligine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anemia perniciosa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</a:t>
            </a:r>
            <a:r>
              <a:rPr lang="it-IT" altLang="it-IT" b="1" dirty="0" err="1">
                <a:solidFill>
                  <a:srgbClr val="000066"/>
                </a:solidFill>
                <a:latin typeface="Comic Sans MS" panose="030F0702030302020204" pitchFamily="66" charset="0"/>
              </a:rPr>
              <a:t>leucotrichia</a:t>
            </a:r>
            <a:endParaRPr lang="it-IT" altLang="it-IT" b="1" dirty="0">
              <a:solidFill>
                <a:srgbClr val="000066"/>
              </a:solidFill>
              <a:latin typeface="Comic Sans MS" panose="030F0702030302020204" pitchFamily="66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  <a:buFont typeface="Comic Sans MS" panose="030F0702030302020204" pitchFamily="66" charset="0"/>
              <a:buChar char="-"/>
            </a:pPr>
            <a:r>
              <a:rPr lang="it-IT" altLang="it-IT" b="1" dirty="0">
                <a:solidFill>
                  <a:srgbClr val="000066"/>
                </a:solidFill>
                <a:latin typeface="Comic Sans MS" panose="030F0702030302020204" pitchFamily="66" charset="0"/>
              </a:rPr>
              <a:t> assunzione di farmaci quali:	</a:t>
            </a:r>
            <a:r>
              <a:rPr lang="it-IT" altLang="it-IT" b="1" i="1" dirty="0" err="1">
                <a:solidFill>
                  <a:srgbClr val="000066"/>
                </a:solidFill>
                <a:latin typeface="Comic Sans MS" panose="030F0702030302020204" pitchFamily="66" charset="0"/>
              </a:rPr>
              <a:t>amiodarone</a:t>
            </a:r>
            <a:endParaRPr lang="it-IT" altLang="it-IT" b="1" i="1" dirty="0">
              <a:solidFill>
                <a:srgbClr val="000066"/>
              </a:solidFill>
              <a:latin typeface="Comic Sans MS" panose="030F0702030302020204" pitchFamily="66" charset="0"/>
            </a:endParaRP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</a:pPr>
            <a:r>
              <a:rPr lang="it-IT" altLang="it-IT" b="1" i="1" dirty="0">
                <a:solidFill>
                  <a:srgbClr val="000066"/>
                </a:solidFill>
                <a:latin typeface="Comic Sans MS" panose="030F0702030302020204" pitchFamily="66" charset="0"/>
              </a:rPr>
              <a:t>											carbonato di litio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66"/>
              </a:buClr>
            </a:pPr>
            <a:r>
              <a:rPr lang="it-IT" altLang="it-IT" b="1" i="1" dirty="0">
                <a:solidFill>
                  <a:srgbClr val="000066"/>
                </a:solidFill>
                <a:latin typeface="Comic Sans MS" panose="030F0702030302020204" pitchFamily="66" charset="0"/>
              </a:rPr>
              <a:t>											inibitori «check-point» immunitari</a:t>
            </a:r>
          </a:p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it-IT" altLang="it-IT" b="1" i="1" dirty="0">
                <a:solidFill>
                  <a:srgbClr val="000066"/>
                </a:solidFill>
                <a:latin typeface="Comic Sans MS" panose="030F0702030302020204" pitchFamily="66" charset="0"/>
              </a:rPr>
              <a:t>											disinfettanti contenenti iodio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Microsoft YaHei"/>
        <a:cs typeface=""/>
      </a:majorFont>
      <a:minorFont>
        <a:latin typeface="Times New Roman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72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Microsoft YaHei</vt:lpstr>
      <vt:lpstr>Arial</vt:lpstr>
      <vt:lpstr>Calibri</vt:lpstr>
      <vt:lpstr>Comic Sans MS</vt:lpstr>
      <vt:lpstr>Times New Roman</vt:lpstr>
      <vt:lpstr>1_Tema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Giampaolo Papi</dc:creator>
  <cp:lastModifiedBy>Giampaolo Papi</cp:lastModifiedBy>
  <cp:revision>1</cp:revision>
  <dcterms:created xsi:type="dcterms:W3CDTF">2019-08-31T13:44:28Z</dcterms:created>
  <dcterms:modified xsi:type="dcterms:W3CDTF">2019-08-31T13:48:40Z</dcterms:modified>
</cp:coreProperties>
</file>