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6" r:id="rId2"/>
    <p:sldId id="287" r:id="rId3"/>
    <p:sldId id="297" r:id="rId4"/>
    <p:sldId id="28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ED744-5802-425B-AF4B-9EE4C8326CDB}" type="datetimeFigureOut">
              <a:rPr lang="it-IT" smtClean="0"/>
              <a:t>31/08/2019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BB682-B2C0-471B-BE95-557861A486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73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433E0EAB-13FC-48BF-A0F4-ABB39588D3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36CA19D4-7C98-4E60-BCDF-5B0AB712AE3F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2945" name="Rectangle 1">
            <a:extLst>
              <a:ext uri="{FF2B5EF4-FFF2-40B4-BE49-F238E27FC236}">
                <a16:creationId xmlns:a16="http://schemas.microsoft.com/office/drawing/2014/main" id="{4C567B01-CC25-4882-9918-FBD53222398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175" y="949325"/>
            <a:ext cx="8323263" cy="468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07BDE68B-CF3B-471B-BC37-30FB07DE919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DE0DE233-B2A9-4770-B513-9F9541FB795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3DF9C980-45A4-4697-A28F-93D5FB1F00B6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3969" name="Rectangle 1">
            <a:extLst>
              <a:ext uri="{FF2B5EF4-FFF2-40B4-BE49-F238E27FC236}">
                <a16:creationId xmlns:a16="http://schemas.microsoft.com/office/drawing/2014/main" id="{27C4A457-DECE-45A5-A47D-0FD2A5D0B8E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042988" y="949325"/>
            <a:ext cx="6243637" cy="468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2289E608-32C4-4F66-B39D-4E4BB111BC2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2E585118-46BA-41C0-AD29-D345F3290F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B3EFB270-CC5F-4650-A38C-F88AC9B3DE8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4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84993" name="Rectangle 1">
            <a:extLst>
              <a:ext uri="{FF2B5EF4-FFF2-40B4-BE49-F238E27FC236}">
                <a16:creationId xmlns:a16="http://schemas.microsoft.com/office/drawing/2014/main" id="{A08522DE-E4C7-4712-8E8F-D8F7CBAF0BD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175" y="949325"/>
            <a:ext cx="8323263" cy="468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522AF7D5-7601-41F2-A3F0-CD462FFD436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FDDBA7-96B2-436E-B17C-25C8F6235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E08B23-BC67-411D-9338-EE2BEB448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8119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4941C-5951-425B-96EC-2A7C8366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F71EA1-B5C0-4F4D-8340-2A29E89B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98464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B75F28-28EA-441D-B617-9AC9B10A3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7761" y="273629"/>
            <a:ext cx="2741760" cy="530695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520191-EF43-4675-88A9-512B3153A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4800" cy="53069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0410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7C6B16-593A-43B9-BD4D-BFC0F6C0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FA52E-707F-40FC-9268-B8C66221E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100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CEE01-28DE-4C2A-97B7-B347BEF6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A3B4D9-5FFE-4AD0-A6A2-124806D61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6667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879B58-9DCD-41CC-9EB1-D2DB53457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AE2E66-9312-47FC-9941-D175ACADB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93279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6B8424-6378-42B6-8E15-B502A45FA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240" y="1604328"/>
            <a:ext cx="5393281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11084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7F4F2-9A08-492A-88FF-0A9C420E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4F8720-1532-489A-B3F5-8E28BA665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AFC275-493F-426F-8C03-22CEF2FC4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070FCB-72D8-42EF-BF6E-662910138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F7236C-04B5-47CC-88A4-752B1BF2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2348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D900E-49D4-4661-BF8F-325180A4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9349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39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45180-EDDD-431F-B381-CAF098E0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AD3244-B071-46FA-A068-E5766E97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AAEE89-D8C9-478D-A173-4D64A5657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5112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3CCB39-7F14-474E-8540-1CEAB512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8E31D8-3B18-4FDB-84D5-8C3CFBA3C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8D85CB-8B67-4B40-8568-2B55A7EB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092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63AE83E-E5D5-4163-9E78-22F32D27E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7088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7F56497-0C66-48E5-818D-E1F1BE9CF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8"/>
            <a:ext cx="10970880" cy="39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394234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 kern="1200">
          <a:solidFill>
            <a:srgbClr val="000000"/>
          </a:solidFill>
          <a:latin typeface="+mj-lt"/>
          <a:ea typeface="+mj-ea"/>
          <a:cs typeface="+mj-cs"/>
        </a:defRPr>
      </a:lvl1pPr>
      <a:lvl2pPr marL="674004" indent="-259232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marL="1036930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marL="145170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marL="1866473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281245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696017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110789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52556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11079" indent="-311079" algn="l" defTabSz="407571" rtl="0" fontAlgn="base">
        <a:lnSpc>
          <a:spcPct val="90000"/>
        </a:lnSpc>
        <a:spcBef>
          <a:spcPts val="74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7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fontAlgn="base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24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fontAlgn="base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2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fontAlgn="base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fontAlgn="base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B9378D8-6451-4420-BC34-7EC90C500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842" y="284393"/>
            <a:ext cx="6806315" cy="7584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3720" b="1" dirty="0">
                <a:solidFill>
                  <a:srgbClr val="002060"/>
                </a:solidFill>
                <a:latin typeface="Baskerville Old Face" panose="020B0604020202020204" pitchFamily="18" charset="0"/>
                <a:cs typeface="DejaVu Sans" charset="0"/>
              </a:rPr>
              <a:t>L’ECOGRAFIA TIROIDEA</a:t>
            </a:r>
          </a:p>
        </p:txBody>
      </p:sp>
      <p:pic>
        <p:nvPicPr>
          <p:cNvPr id="40963" name="Picture 3">
            <a:extLst>
              <a:ext uri="{FF2B5EF4-FFF2-40B4-BE49-F238E27FC236}">
                <a16:creationId xmlns:a16="http://schemas.microsoft.com/office/drawing/2014/main" id="{F596BDEF-751E-422C-9EEC-1F9871F9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554" y="5206943"/>
            <a:ext cx="3200893" cy="106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4" name="Text Box 4">
            <a:extLst>
              <a:ext uri="{FF2B5EF4-FFF2-40B4-BE49-F238E27FC236}">
                <a16:creationId xmlns:a16="http://schemas.microsoft.com/office/drawing/2014/main" id="{E5DF6EA9-ADAD-4859-9419-935A42489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1" y="1600156"/>
            <a:ext cx="4180758" cy="276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 dirty="0">
                <a:solidFill>
                  <a:srgbClr val="0070C0"/>
                </a:solidFill>
                <a:cs typeface="DejaVu Sans" charset="0"/>
              </a:rPr>
              <a:t>Va sempre eseguita da Medici altamente qualificati, possibilmente certificati da  Società Scientifiche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2CDB30A-648F-4E7E-AAAA-2122C4AF8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684" y="1396227"/>
            <a:ext cx="6973212" cy="4123152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u="sng" dirty="0">
                <a:solidFill>
                  <a:srgbClr val="FF0000"/>
                </a:solidFill>
                <a:cs typeface="DejaVu Sans" charset="0"/>
              </a:rPr>
              <a:t>E' RACCOMANDATA</a:t>
            </a:r>
            <a:r>
              <a:rPr lang="it-IT" altLang="it-IT" sz="2177" dirty="0">
                <a:solidFill>
                  <a:srgbClr val="FF0000"/>
                </a:solidFill>
                <a:cs typeface="DejaVu Sans" charset="0"/>
              </a:rPr>
              <a:t>:</a:t>
            </a:r>
          </a:p>
          <a:p>
            <a:pPr algn="just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2177" dirty="0">
              <a:solidFill>
                <a:srgbClr val="000000"/>
              </a:solidFill>
              <a:cs typeface="DejaVu Sans" charset="0"/>
            </a:endParaRPr>
          </a:p>
          <a:p>
            <a:pPr algn="just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dirty="0">
                <a:solidFill>
                  <a:srgbClr val="000000"/>
                </a:solidFill>
                <a:cs typeface="DejaVu Sans" charset="0"/>
              </a:rPr>
              <a:t>- nei pazienti con storia personale di precedente radioterapia nella regione testa-collo;</a:t>
            </a:r>
          </a:p>
          <a:p>
            <a:pPr algn="just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2177" dirty="0">
              <a:solidFill>
                <a:srgbClr val="000000"/>
              </a:solidFill>
              <a:cs typeface="DejaVu Sans" charset="0"/>
            </a:endParaRPr>
          </a:p>
          <a:p>
            <a:pPr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dirty="0">
                <a:solidFill>
                  <a:srgbClr val="000000"/>
                </a:solidFill>
                <a:cs typeface="DejaVu Sans" charset="0"/>
              </a:rPr>
              <a:t>- nei pazienti con storia familiare di carcinoma papillare o midollare della tiroide o MEN 2;</a:t>
            </a:r>
          </a:p>
          <a:p>
            <a:pPr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2177" dirty="0">
              <a:solidFill>
                <a:srgbClr val="000000"/>
              </a:solidFill>
              <a:cs typeface="DejaVu Sans" charset="0"/>
            </a:endParaRPr>
          </a:p>
          <a:p>
            <a:pPr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dirty="0">
                <a:solidFill>
                  <a:srgbClr val="000000"/>
                </a:solidFill>
                <a:cs typeface="DejaVu Sans" charset="0"/>
              </a:rPr>
              <a:t>- nei pazienti con gozzo o noduli palpabili;</a:t>
            </a:r>
          </a:p>
          <a:p>
            <a:pPr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2177" dirty="0">
              <a:solidFill>
                <a:srgbClr val="000000"/>
              </a:solidFill>
              <a:cs typeface="DejaVu Sans" charset="0"/>
            </a:endParaRPr>
          </a:p>
          <a:p>
            <a:pPr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dirty="0">
                <a:solidFill>
                  <a:srgbClr val="000000"/>
                </a:solidFill>
                <a:cs typeface="DejaVu Sans" charset="0"/>
              </a:rPr>
              <a:t>- nei pazienti con linfoadenopatia del collo suggestiva di lesione maligna</a:t>
            </a:r>
            <a:r>
              <a:rPr lang="it-IT" altLang="it-IT" sz="2177" dirty="0">
                <a:solidFill>
                  <a:srgbClr val="0070C0"/>
                </a:solidFill>
                <a:cs typeface="DejaVu Sans" charset="0"/>
              </a:rPr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39486AC-B0AA-4BF9-AAA3-02136C939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764" y="228107"/>
            <a:ext cx="6028473" cy="6288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3720" b="1" dirty="0">
                <a:solidFill>
                  <a:srgbClr val="002060"/>
                </a:solidFill>
                <a:latin typeface="Baskerville Old Face" panose="020B0604020202020204" pitchFamily="18" charset="0"/>
                <a:cs typeface="DejaVu Sans" charset="0"/>
              </a:rPr>
              <a:t>L’ECOGRAFIA TIROIDEA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74BF7BB5-E832-4A20-8110-2766A948F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554" y="5762027"/>
            <a:ext cx="3200893" cy="106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4BBEA9-792F-49E7-AB0F-FF0998277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946" y="2210632"/>
            <a:ext cx="7120108" cy="2436736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 u="sng">
                <a:solidFill>
                  <a:srgbClr val="FF0000"/>
                </a:solidFill>
                <a:cs typeface="DejaVu Sans" charset="0"/>
              </a:rPr>
              <a:t>NON E' RACCOMANDATA</a:t>
            </a:r>
            <a:r>
              <a:rPr lang="it-IT" altLang="it-IT" sz="2177">
                <a:solidFill>
                  <a:srgbClr val="FF0000"/>
                </a:solidFill>
                <a:cs typeface="DejaVu Sans" charset="0"/>
              </a:rPr>
              <a:t> come esame di </a:t>
            </a:r>
            <a:r>
              <a:rPr lang="it-IT" altLang="it-IT" sz="2177" u="sng">
                <a:solidFill>
                  <a:srgbClr val="FF0000"/>
                </a:solidFill>
                <a:cs typeface="DejaVu Sans" charset="0"/>
              </a:rPr>
              <a:t>screening: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2177">
              <a:solidFill>
                <a:srgbClr val="000000"/>
              </a:solidFill>
              <a:cs typeface="DejaVu Sans" charset="0"/>
            </a:endParaRPr>
          </a:p>
          <a:p>
            <a:pPr algn="just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>
                <a:solidFill>
                  <a:srgbClr val="000000"/>
                </a:solidFill>
                <a:cs typeface="DejaVu Sans" charset="0"/>
              </a:rPr>
              <a:t> - nella popolazione generale con anamnesi negativa per patologie tiroidee;</a:t>
            </a:r>
          </a:p>
          <a:p>
            <a:pPr algn="just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2177">
              <a:solidFill>
                <a:srgbClr val="000000"/>
              </a:solidFill>
              <a:cs typeface="DejaVu Sans" charset="0"/>
            </a:endParaRPr>
          </a:p>
          <a:p>
            <a:pPr algn="just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177">
                <a:solidFill>
                  <a:srgbClr val="000000"/>
                </a:solidFill>
                <a:cs typeface="DejaVu Sans" charset="0"/>
              </a:rPr>
              <a:t>- nei pazienti con tiroide normale alla palpazione e rischio clinico basso di tireopatia.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60CA97-5B15-4838-99B5-8C8ADC863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461" y="227544"/>
            <a:ext cx="3940254" cy="14127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3720" b="1" dirty="0">
                <a:solidFill>
                  <a:srgbClr val="002060"/>
                </a:solidFill>
                <a:latin typeface="Baskerville Old Face" panose="020B0604020202020204" pitchFamily="18" charset="0"/>
                <a:cs typeface="DejaVu Sans" charset="0"/>
              </a:rPr>
              <a:t>L’ECOGRAFIA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3720" b="1" dirty="0">
                <a:solidFill>
                  <a:srgbClr val="002060"/>
                </a:solidFill>
                <a:latin typeface="Baskerville Old Face" panose="020B0604020202020204" pitchFamily="18" charset="0"/>
                <a:cs typeface="DejaVu Sans" charset="0"/>
              </a:rPr>
              <a:t>TIROIDEA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EE291A-323C-4494-A4E6-B513CA546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554" y="5497604"/>
            <a:ext cx="3200893" cy="106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00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1">
            <a:extLst>
              <a:ext uri="{FF2B5EF4-FFF2-40B4-BE49-F238E27FC236}">
                <a16:creationId xmlns:a16="http://schemas.microsoft.com/office/drawing/2014/main" id="{D1E5EA79-FE17-4DA3-8750-BC9B09C22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23" y="285841"/>
            <a:ext cx="7709130" cy="63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010" name="Rectangle 2">
            <a:extLst>
              <a:ext uri="{FF2B5EF4-FFF2-40B4-BE49-F238E27FC236}">
                <a16:creationId xmlns:a16="http://schemas.microsoft.com/office/drawing/2014/main" id="{A040560B-42F7-4241-A95E-8BA008B98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457" y="423405"/>
            <a:ext cx="4457268" cy="7906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3720" b="1" dirty="0">
                <a:solidFill>
                  <a:srgbClr val="002060"/>
                </a:solidFill>
                <a:latin typeface="Baskerville Old Face" panose="020B0604020202020204" pitchFamily="18" charset="0"/>
                <a:cs typeface="DejaVu Sans" charset="0"/>
              </a:rPr>
              <a:t>L’ECOGRAFIA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Office PowerPoint</Application>
  <PresentationFormat>Widescreen</PresentationFormat>
  <Paragraphs>23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Baskerville Old Face</vt:lpstr>
      <vt:lpstr>Calibri</vt:lpstr>
      <vt:lpstr>DejaVu Sans</vt:lpstr>
      <vt:lpstr>Times New Roman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2019-08-31T14:21:01Z</dcterms:created>
  <dcterms:modified xsi:type="dcterms:W3CDTF">2019-08-31T14:22:53Z</dcterms:modified>
</cp:coreProperties>
</file>