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B2EE7-E56A-4E95-9E69-72C17BF6DFEF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B001B-D218-4B9D-9206-82A1366FFB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6886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">
            <a:extLst>
              <a:ext uri="{FF2B5EF4-FFF2-40B4-BE49-F238E27FC236}">
                <a16:creationId xmlns:a16="http://schemas.microsoft.com/office/drawing/2014/main" id="{4BF0D46A-48CC-439D-AFC9-8684C2F142C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/>
            </a:pPr>
            <a:fld id="{FFA94ED3-3336-4AF6-BB8B-DD7515ED3E3F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</a:tabLst>
                <a:defRPr/>
              </a:pPr>
              <a:t>1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7411" name="Rectangle 1">
            <a:extLst>
              <a:ext uri="{FF2B5EF4-FFF2-40B4-BE49-F238E27FC236}">
                <a16:creationId xmlns:a16="http://schemas.microsoft.com/office/drawing/2014/main" id="{68B168CE-D78A-4624-B174-962BDBBBBCBB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75" y="949325"/>
            <a:ext cx="8323263" cy="46831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Text Box 2">
            <a:extLst>
              <a:ext uri="{FF2B5EF4-FFF2-40B4-BE49-F238E27FC236}">
                <a16:creationId xmlns:a16="http://schemas.microsoft.com/office/drawing/2014/main" id="{6342A49B-1D55-4724-AF4F-EBE67D4F8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8" y="5938838"/>
            <a:ext cx="6662737" cy="562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it-IT" alt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note 1">
            <a:extLst>
              <a:ext uri="{FF2B5EF4-FFF2-40B4-BE49-F238E27FC236}">
                <a16:creationId xmlns:a16="http://schemas.microsoft.com/office/drawing/2014/main" id="{E47E023C-4716-426D-97F3-BD20048FBC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AC25F3-6CEB-4C47-94F2-758182799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5504676-EC1F-4019-B843-A60F07582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9AD32D-99F4-4B2B-8C4B-DDADECA82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22311-1209-4DAB-887D-E948A762BDC5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C8141B-CCB6-4C90-8F2E-5ECD42CD8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00537C-D4E8-4EE8-AFF8-40B9E3EC9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228B-6CD1-4467-BA1E-53FEC39B19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4183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9C2851-E0FE-4144-8D66-DBC4504F8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FB8AC76-6B39-456C-B4A4-BFB80DE76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BCA7CD-AD6A-4CA6-A9CD-A0AFFEA5A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22311-1209-4DAB-887D-E948A762BDC5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13BFE1-C826-4127-9642-7594F3CD9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3A4718-8A40-41C5-B544-C14A92036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228B-6CD1-4467-BA1E-53FEC39B19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57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23FFA05-BDEB-4EF0-8888-80879B93E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45BC4E1-6605-49F6-B317-41278665E5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C08710-28AA-4D9B-8BAE-36E44E61B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22311-1209-4DAB-887D-E948A762BDC5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B15B9C-1BA8-4D58-9DFB-DC5FE3A05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6515AA-AD0C-44A8-8856-9A57739E9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228B-6CD1-4467-BA1E-53FEC39B19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98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D05A13-E6E0-441C-8424-72EFA535D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C1C663-18BD-41BB-8E6C-71322817C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5D16FE6-C725-44DD-9884-BC405C4FA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22311-1209-4DAB-887D-E948A762BDC5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6BAE7B-DC2D-4C12-BF6F-157A7A9A1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FE2AF7-F8CC-4FD7-8972-9B7562163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228B-6CD1-4467-BA1E-53FEC39B19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39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0EA4A0-D794-4B87-AC21-66088D395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B601D3-3BE0-492C-898C-9C9F32F46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5CA7F4-78FB-41FE-9D49-052C005D7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22311-1209-4DAB-887D-E948A762BDC5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8D41F5-7EC6-4F37-9FF6-497E82017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FBDE55-2E2F-4006-8F53-535922823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228B-6CD1-4467-BA1E-53FEC39B19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1902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EEAEAE-1390-48C0-ACBD-D13E9B396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636123-15AD-49AB-8CEE-C8F6770981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E07BE94-7FDC-4101-A62A-1CA0431BB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BAC33BC-F22F-4383-A9F5-0C5C565E6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22311-1209-4DAB-887D-E948A762BDC5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0DCCF28-385D-4535-AC44-ACBD27A9E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0F28DFB-04A1-4410-8C40-61E0F94F2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228B-6CD1-4467-BA1E-53FEC39B19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233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0FD448-FB76-4109-807C-E4747D3B1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15D1FF7-DB3C-47A2-9418-AC2638AF9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7086A8-5E67-400C-A2B4-0E532FC43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BA033BC-912C-4680-B64C-3E5FFC6DD9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A419116-B72E-4CBA-985A-F2966E8EF7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E1BB313-AAB8-42CC-8884-B4B0F05D8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22311-1209-4DAB-887D-E948A762BDC5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35B3D2F-3E30-42EB-9700-0E2BBC6E8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9928D20-28BE-408C-A9C8-643234572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228B-6CD1-4467-BA1E-53FEC39B19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038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8CAEC2-E461-4AFE-BC0E-E0AAAF800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2FD0E67-7EC9-4C50-8662-CD29C2784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22311-1209-4DAB-887D-E948A762BDC5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F54D150-65D0-4FD2-B87A-97345DBD1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64EF96A-DD20-4441-BCD9-5E4E88FA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228B-6CD1-4467-BA1E-53FEC39B19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5348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B2BA2D2-F859-428D-8A6B-758ABF9B1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22311-1209-4DAB-887D-E948A762BDC5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526F7F1-76BF-4819-BEB6-83FA21D61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9D3CB97-3A14-4E52-A48D-5BC5A6CA2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228B-6CD1-4467-BA1E-53FEC39B19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957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EE519F-4A98-4A5A-AA39-1DB8C025F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288444-C837-46B0-9609-4B7F188B7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5DBB187-9601-4E49-81EA-7AF533F63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CE6A933-7A34-434E-BA65-1B34D5384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22311-1209-4DAB-887D-E948A762BDC5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2EB8021-90CC-4CA0-98FD-F55C53E56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744BC1-C03A-4375-9CC1-BC69E6428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228B-6CD1-4467-BA1E-53FEC39B19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7542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168443-5056-436C-AF95-C444B41B1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745DA28-5E1C-4B99-8109-2E7B412908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C3EA5AC-A827-4470-B8AF-7515DEC61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F1303DE-9B58-418C-8B4F-223214876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22311-1209-4DAB-887D-E948A762BDC5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59ED1D-AF79-42C6-BFC5-62AA0C1BD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4854B76-3AAF-4E77-83B6-2FEEDADA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228B-6CD1-4467-BA1E-53FEC39B19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697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C0797FE-A397-49EE-927E-29D811049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139101-ECB0-4B19-84FF-A65156C07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F5B329-5BF4-42DE-8EAE-7D3248058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22311-1209-4DAB-887D-E948A762BDC5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B80F83-8D4B-4A61-85B6-826CC9783D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86C8E1-4AF0-4E35-8B29-3BC60DDE59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3228B-6CD1-4467-BA1E-53FEC39B19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454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>
            <a:extLst>
              <a:ext uri="{FF2B5EF4-FFF2-40B4-BE49-F238E27FC236}">
                <a16:creationId xmlns:a16="http://schemas.microsoft.com/office/drawing/2014/main" id="{722434B3-855E-4113-803B-0E65ADC0A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3421" y="795268"/>
            <a:ext cx="2543436" cy="91449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Caratteristiche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altLang="it-IT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B0604020202020204" pitchFamily="18" charset="0"/>
              </a:rPr>
              <a:t>e</a:t>
            </a:r>
            <a:r>
              <a:rPr kumimoji="0" lang="it-IT" altLang="it-IT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cografiche</a:t>
            </a:r>
            <a:r>
              <a:rPr kumimoji="0" lang="it-IT" alt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 AME</a:t>
            </a:r>
          </a:p>
        </p:txBody>
      </p:sp>
      <p:sp>
        <p:nvSpPr>
          <p:cNvPr id="16397" name="Rectangle 17">
            <a:extLst>
              <a:ext uri="{FF2B5EF4-FFF2-40B4-BE49-F238E27FC236}">
                <a16:creationId xmlns:a16="http://schemas.microsoft.com/office/drawing/2014/main" id="{D022BD13-3233-4385-BE26-CDF21C7AF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659" y="6277620"/>
            <a:ext cx="2498663" cy="417644"/>
          </a:xfrm>
          <a:prstGeom prst="rect">
            <a:avLst/>
          </a:prstGeom>
          <a:solidFill>
            <a:srgbClr val="FFFFFF"/>
          </a:solidFill>
          <a:ln w="4428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359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AGOASPIRATO</a:t>
            </a:r>
          </a:p>
        </p:txBody>
      </p:sp>
      <p:sp>
        <p:nvSpPr>
          <p:cNvPr id="13334" name="Text Box 22">
            <a:extLst>
              <a:ext uri="{FF2B5EF4-FFF2-40B4-BE49-F238E27FC236}">
                <a16:creationId xmlns:a16="http://schemas.microsoft.com/office/drawing/2014/main" id="{50EA118A-B7C5-40EC-A26F-99CE21AE7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578" y="198243"/>
            <a:ext cx="8771620" cy="49685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  <a:effectLst/>
        </p:spPr>
        <p:txBody>
          <a:bodyPr wrap="none" lIns="81646" tIns="40823" rIns="81646" bIns="40823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  <a:defRPr/>
            </a:pPr>
            <a:r>
              <a:rPr kumimoji="0" lang="it-IT" altLang="it-IT" sz="2177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Patologia nodulare tiroidea: INDICAZIONI ALL’AGOASPIRATO</a:t>
            </a:r>
          </a:p>
        </p:txBody>
      </p:sp>
      <p:sp>
        <p:nvSpPr>
          <p:cNvPr id="16404" name="Rectangle 6">
            <a:extLst>
              <a:ext uri="{FF2B5EF4-FFF2-40B4-BE49-F238E27FC236}">
                <a16:creationId xmlns:a16="http://schemas.microsoft.com/office/drawing/2014/main" id="{5D08D685-D2AD-436B-9F29-A65106089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563" y="2897469"/>
            <a:ext cx="1067152" cy="807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Rischio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alto</a:t>
            </a:r>
          </a:p>
        </p:txBody>
      </p:sp>
      <p:cxnSp>
        <p:nvCxnSpPr>
          <p:cNvPr id="16405" name="AutoShape 7">
            <a:extLst>
              <a:ext uri="{FF2B5EF4-FFF2-40B4-BE49-F238E27FC236}">
                <a16:creationId xmlns:a16="http://schemas.microsoft.com/office/drawing/2014/main" id="{10499DEC-778F-4F2F-81E0-EF5FD74C172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36395" y="1810675"/>
            <a:ext cx="624561" cy="531012"/>
          </a:xfrm>
          <a:prstGeom prst="straightConnector1">
            <a:avLst/>
          </a:prstGeom>
          <a:noFill/>
          <a:ln w="698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406" name="Rectangle 6">
            <a:extLst>
              <a:ext uri="{FF2B5EF4-FFF2-40B4-BE49-F238E27FC236}">
                <a16:creationId xmlns:a16="http://schemas.microsoft.com/office/drawing/2014/main" id="{231650D7-EFC8-4DAF-99EA-918FB9E33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1021" y="2058284"/>
            <a:ext cx="1493336" cy="84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Rischio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intermedio</a:t>
            </a:r>
          </a:p>
        </p:txBody>
      </p:sp>
      <p:sp>
        <p:nvSpPr>
          <p:cNvPr id="16407" name="Rectangle 6">
            <a:extLst>
              <a:ext uri="{FF2B5EF4-FFF2-40B4-BE49-F238E27FC236}">
                <a16:creationId xmlns:a16="http://schemas.microsoft.com/office/drawing/2014/main" id="{68AE2D37-770B-4CEB-A854-CC31F43E8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0956" y="2043433"/>
            <a:ext cx="999782" cy="854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Rischio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basso</a:t>
            </a:r>
          </a:p>
        </p:txBody>
      </p:sp>
      <p:cxnSp>
        <p:nvCxnSpPr>
          <p:cNvPr id="16408" name="AutoShape 7">
            <a:extLst>
              <a:ext uri="{FF2B5EF4-FFF2-40B4-BE49-F238E27FC236}">
                <a16:creationId xmlns:a16="http://schemas.microsoft.com/office/drawing/2014/main" id="{4736C690-DBF7-4D4C-94CE-8C28986089EC}"/>
              </a:ext>
            </a:extLst>
          </p:cNvPr>
          <p:cNvCxnSpPr>
            <a:cxnSpLocks noChangeShapeType="1"/>
            <a:endCxn id="16406" idx="3"/>
          </p:cNvCxnSpPr>
          <p:nvPr/>
        </p:nvCxnSpPr>
        <p:spPr bwMode="auto">
          <a:xfrm flipH="1">
            <a:off x="4684357" y="1773817"/>
            <a:ext cx="578905" cy="704487"/>
          </a:xfrm>
          <a:prstGeom prst="straightConnector1">
            <a:avLst/>
          </a:prstGeom>
          <a:noFill/>
          <a:ln w="698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1" name="Rectangle 4">
            <a:extLst>
              <a:ext uri="{FF2B5EF4-FFF2-40B4-BE49-F238E27FC236}">
                <a16:creationId xmlns:a16="http://schemas.microsoft.com/office/drawing/2014/main" id="{8AAA5358-E182-4593-A734-323578520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4900" y="3267820"/>
            <a:ext cx="1123179" cy="42220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&gt;10 mm</a:t>
            </a:r>
          </a:p>
        </p:txBody>
      </p:sp>
      <p:cxnSp>
        <p:nvCxnSpPr>
          <p:cNvPr id="16410" name="AutoShape 18">
            <a:extLst>
              <a:ext uri="{FF2B5EF4-FFF2-40B4-BE49-F238E27FC236}">
                <a16:creationId xmlns:a16="http://schemas.microsoft.com/office/drawing/2014/main" id="{5651E285-744A-4CF1-B703-F9C9DBAF9223}"/>
              </a:ext>
            </a:extLst>
          </p:cNvPr>
          <p:cNvCxnSpPr>
            <a:cxnSpLocks noChangeShapeType="1"/>
            <a:stCxn id="16404" idx="1"/>
          </p:cNvCxnSpPr>
          <p:nvPr/>
        </p:nvCxnSpPr>
        <p:spPr bwMode="auto">
          <a:xfrm flipH="1">
            <a:off x="4684357" y="3301183"/>
            <a:ext cx="777206" cy="204617"/>
          </a:xfrm>
          <a:prstGeom prst="straightConnector1">
            <a:avLst/>
          </a:prstGeom>
          <a:noFill/>
          <a:ln w="28575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11" name="AutoShape 18">
            <a:extLst>
              <a:ext uri="{FF2B5EF4-FFF2-40B4-BE49-F238E27FC236}">
                <a16:creationId xmlns:a16="http://schemas.microsoft.com/office/drawing/2014/main" id="{EBCD3510-B62B-47A2-A9C2-1246AD369818}"/>
              </a:ext>
            </a:extLst>
          </p:cNvPr>
          <p:cNvCxnSpPr>
            <a:cxnSpLocks noChangeShapeType="1"/>
            <a:stCxn id="16404" idx="3"/>
          </p:cNvCxnSpPr>
          <p:nvPr/>
        </p:nvCxnSpPr>
        <p:spPr bwMode="auto">
          <a:xfrm>
            <a:off x="6528715" y="3301183"/>
            <a:ext cx="691235" cy="236823"/>
          </a:xfrm>
          <a:prstGeom prst="straightConnector1">
            <a:avLst/>
          </a:prstGeom>
          <a:noFill/>
          <a:ln w="28575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12" name="AutoShape 18">
            <a:extLst>
              <a:ext uri="{FF2B5EF4-FFF2-40B4-BE49-F238E27FC236}">
                <a16:creationId xmlns:a16="http://schemas.microsoft.com/office/drawing/2014/main" id="{BF24F3A4-F2BD-40B0-A0E4-C01B954A0E90}"/>
              </a:ext>
            </a:extLst>
          </p:cNvPr>
          <p:cNvCxnSpPr>
            <a:cxnSpLocks noChangeShapeType="1"/>
            <a:stCxn id="51" idx="2"/>
          </p:cNvCxnSpPr>
          <p:nvPr/>
        </p:nvCxnSpPr>
        <p:spPr bwMode="auto">
          <a:xfrm flipH="1">
            <a:off x="6609379" y="3690023"/>
            <a:ext cx="1277111" cy="2538148"/>
          </a:xfrm>
          <a:prstGeom prst="straightConnector1">
            <a:avLst/>
          </a:prstGeom>
          <a:noFill/>
          <a:ln w="28575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5" name="Rectangle 4">
            <a:extLst>
              <a:ext uri="{FF2B5EF4-FFF2-40B4-BE49-F238E27FC236}">
                <a16:creationId xmlns:a16="http://schemas.microsoft.com/office/drawing/2014/main" id="{9AFF256B-4E63-4223-9586-4153A05DF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054" y="3232255"/>
            <a:ext cx="1110190" cy="4706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&lt;10 mm</a:t>
            </a:r>
          </a:p>
        </p:txBody>
      </p:sp>
      <p:sp>
        <p:nvSpPr>
          <p:cNvPr id="80" name="Rectangle 4">
            <a:extLst>
              <a:ext uri="{FF2B5EF4-FFF2-40B4-BE49-F238E27FC236}">
                <a16:creationId xmlns:a16="http://schemas.microsoft.com/office/drawing/2014/main" id="{4E6E324A-4668-4981-8CFC-37DE2E5E0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1512" y="3975815"/>
            <a:ext cx="2789675" cy="158863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linfonodi patologici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estensione </a:t>
            </a:r>
            <a:r>
              <a:rPr kumimoji="0" lang="it-IT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extratiroidea</a:t>
            </a:r>
            <a:endParaRPr kumimoji="0" lang="it-IT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skerville Old Face" panose="02020602080505020303" pitchFamily="18" charset="0"/>
              <a:ea typeface="DejaVu Sans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sospetto clinico (e.g. disfonia)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lesioni </a:t>
            </a:r>
            <a:r>
              <a:rPr kumimoji="0" lang="it-IT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sottocapsulari</a:t>
            </a:r>
            <a:endParaRPr kumimoji="0" lang="it-IT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skerville Old Face" panose="02020602080505020303" pitchFamily="18" charset="0"/>
              <a:ea typeface="DejaVu Sans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lesioni </a:t>
            </a:r>
            <a:r>
              <a:rPr kumimoji="0" lang="it-IT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paratracheali</a:t>
            </a:r>
            <a:endParaRPr kumimoji="0" lang="it-IT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skerville Old Face" panose="02020602080505020303" pitchFamily="18" charset="0"/>
              <a:ea typeface="DejaVu Sans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familiarità per K tiroide</a:t>
            </a:r>
            <a:endParaRPr kumimoji="0" lang="it-IT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skerville Old Face" panose="02020602080505020303" pitchFamily="18" charset="0"/>
              <a:cs typeface="+mn-cs"/>
            </a:endParaRPr>
          </a:p>
        </p:txBody>
      </p:sp>
      <p:sp>
        <p:nvSpPr>
          <p:cNvPr id="106" name="Rectangle 4">
            <a:extLst>
              <a:ext uri="{FF2B5EF4-FFF2-40B4-BE49-F238E27FC236}">
                <a16:creationId xmlns:a16="http://schemas.microsoft.com/office/drawing/2014/main" id="{2D2CFC4D-E54C-4647-B47C-E1313FACF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4972" y="5915620"/>
            <a:ext cx="650948" cy="32979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SI</a:t>
            </a:r>
          </a:p>
        </p:txBody>
      </p:sp>
      <p:sp>
        <p:nvSpPr>
          <p:cNvPr id="113" name="Rectangle 4">
            <a:extLst>
              <a:ext uri="{FF2B5EF4-FFF2-40B4-BE49-F238E27FC236}">
                <a16:creationId xmlns:a16="http://schemas.microsoft.com/office/drawing/2014/main" id="{E26A64E2-6A43-4763-A001-37E8099EA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248" y="5471064"/>
            <a:ext cx="1433435" cy="496853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follow-up</a:t>
            </a:r>
          </a:p>
        </p:txBody>
      </p:sp>
      <p:cxnSp>
        <p:nvCxnSpPr>
          <p:cNvPr id="16420" name="AutoShape 7">
            <a:extLst>
              <a:ext uri="{FF2B5EF4-FFF2-40B4-BE49-F238E27FC236}">
                <a16:creationId xmlns:a16="http://schemas.microsoft.com/office/drawing/2014/main" id="{4963E5BE-7455-4273-BE21-D102FC77DA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954102" y="1778779"/>
            <a:ext cx="0" cy="1119545"/>
          </a:xfrm>
          <a:prstGeom prst="straightConnector1">
            <a:avLst/>
          </a:prstGeom>
          <a:noFill/>
          <a:ln w="698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23" name="AutoShape 7">
            <a:extLst>
              <a:ext uri="{FF2B5EF4-FFF2-40B4-BE49-F238E27FC236}">
                <a16:creationId xmlns:a16="http://schemas.microsoft.com/office/drawing/2014/main" id="{45FD68D1-5D0D-4402-8506-D244B5E4D10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6064" y="5602112"/>
            <a:ext cx="0" cy="244826"/>
          </a:xfrm>
          <a:prstGeom prst="straightConnector1">
            <a:avLst/>
          </a:prstGeom>
          <a:noFill/>
          <a:ln w="69840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49" name="Rectangle 4">
            <a:extLst>
              <a:ext uri="{FF2B5EF4-FFF2-40B4-BE49-F238E27FC236}">
                <a16:creationId xmlns:a16="http://schemas.microsoft.com/office/drawing/2014/main" id="{C9062746-B9EA-463B-A6E1-E357ECE5A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8771" y="5898376"/>
            <a:ext cx="649508" cy="32979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NO</a:t>
            </a:r>
          </a:p>
        </p:txBody>
      </p:sp>
      <p:sp>
        <p:nvSpPr>
          <p:cNvPr id="154" name="Rectangle 4">
            <a:extLst>
              <a:ext uri="{FF2B5EF4-FFF2-40B4-BE49-F238E27FC236}">
                <a16:creationId xmlns:a16="http://schemas.microsoft.com/office/drawing/2014/main" id="{F8729C55-0917-4A5F-9662-2E27F99DE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964" y="1971412"/>
            <a:ext cx="1194594" cy="496854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&lt;20 mm</a:t>
            </a:r>
          </a:p>
        </p:txBody>
      </p:sp>
      <p:cxnSp>
        <p:nvCxnSpPr>
          <p:cNvPr id="16427" name="AutoShape 7">
            <a:extLst>
              <a:ext uri="{FF2B5EF4-FFF2-40B4-BE49-F238E27FC236}">
                <a16:creationId xmlns:a16="http://schemas.microsoft.com/office/drawing/2014/main" id="{30A92D2A-81CD-487A-B34C-27E7933B8DB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642700" y="2231747"/>
            <a:ext cx="606071" cy="0"/>
          </a:xfrm>
          <a:prstGeom prst="straightConnector1">
            <a:avLst/>
          </a:prstGeom>
          <a:noFill/>
          <a:ln w="69840" cap="sq">
            <a:solidFill>
              <a:srgbClr val="7030A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" name="Rectangle 4">
            <a:extLst>
              <a:ext uri="{FF2B5EF4-FFF2-40B4-BE49-F238E27FC236}">
                <a16:creationId xmlns:a16="http://schemas.microsoft.com/office/drawing/2014/main" id="{ABCCA974-0682-4B80-A819-391796664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5176" y="4145696"/>
            <a:ext cx="649508" cy="32979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NO</a:t>
            </a:r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80FB4AB7-2949-4AAA-BF87-A06127E8A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3532" y="4145697"/>
            <a:ext cx="650948" cy="32979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14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SI</a:t>
            </a:r>
          </a:p>
        </p:txBody>
      </p:sp>
      <p:sp>
        <p:nvSpPr>
          <p:cNvPr id="54" name="Rectangle 4">
            <a:extLst>
              <a:ext uri="{FF2B5EF4-FFF2-40B4-BE49-F238E27FC236}">
                <a16:creationId xmlns:a16="http://schemas.microsoft.com/office/drawing/2014/main" id="{60D22D83-9F8F-443C-8FA9-FD5F14A9C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847" y="1778779"/>
            <a:ext cx="2452173" cy="138419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sz="19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&gt;20 mm </a:t>
            </a:r>
            <a:r>
              <a:rPr kumimoji="0" lang="it-IT" sz="19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+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sz="19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Tendenza accrescitiva </a:t>
            </a:r>
            <a:r>
              <a:rPr kumimoji="0" lang="it-IT" sz="19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DejaVu Sans"/>
                <a:cs typeface="+mn-cs"/>
              </a:rPr>
              <a:t>e/o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sz="19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Fattori di rischio </a:t>
            </a:r>
            <a:r>
              <a:rPr kumimoji="0" lang="it-IT" sz="19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e/o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sz="19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Prossima chirurgia </a:t>
            </a:r>
            <a:r>
              <a:rPr kumimoji="0" lang="it-IT" sz="19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o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sz="19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Microsoft YaHei" panose="020B0503020204020204" pitchFamily="34" charset="-122"/>
                <a:cs typeface="+mn-cs"/>
              </a:rPr>
              <a:t>Prossima termoablazione</a:t>
            </a:r>
          </a:p>
        </p:txBody>
      </p:sp>
      <p:cxnSp>
        <p:nvCxnSpPr>
          <p:cNvPr id="59" name="AutoShape 7">
            <a:extLst>
              <a:ext uri="{FF2B5EF4-FFF2-40B4-BE49-F238E27FC236}">
                <a16:creationId xmlns:a16="http://schemas.microsoft.com/office/drawing/2014/main" id="{E3662DEA-9AC0-43AA-9D54-DAC872F758B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360738" y="2468266"/>
            <a:ext cx="335527" cy="0"/>
          </a:xfrm>
          <a:prstGeom prst="straightConnector1">
            <a:avLst/>
          </a:prstGeom>
          <a:noFill/>
          <a:ln w="69840" cap="sq">
            <a:solidFill>
              <a:srgbClr val="00B05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0" name="AutoShape 7">
            <a:extLst>
              <a:ext uri="{FF2B5EF4-FFF2-40B4-BE49-F238E27FC236}">
                <a16:creationId xmlns:a16="http://schemas.microsoft.com/office/drawing/2014/main" id="{CEFA6EB4-362A-4BB8-84A2-1A1422527BF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869930" y="3297947"/>
            <a:ext cx="0" cy="702928"/>
          </a:xfrm>
          <a:prstGeom prst="straightConnector1">
            <a:avLst/>
          </a:prstGeom>
          <a:noFill/>
          <a:ln w="69840" cap="sq">
            <a:solidFill>
              <a:srgbClr val="00B05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6" name="Rectangle 4">
            <a:extLst>
              <a:ext uri="{FF2B5EF4-FFF2-40B4-BE49-F238E27FC236}">
                <a16:creationId xmlns:a16="http://schemas.microsoft.com/office/drawing/2014/main" id="{0EFD92E9-6DFB-41C9-B08F-0CD65F855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0106" y="5471064"/>
            <a:ext cx="1379395" cy="506922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follow-up</a:t>
            </a:r>
          </a:p>
        </p:txBody>
      </p:sp>
      <p:cxnSp>
        <p:nvCxnSpPr>
          <p:cNvPr id="67" name="AutoShape 7">
            <a:extLst>
              <a:ext uri="{FF2B5EF4-FFF2-40B4-BE49-F238E27FC236}">
                <a16:creationId xmlns:a16="http://schemas.microsoft.com/office/drawing/2014/main" id="{E5589462-9879-4A69-BF06-8202DD06B0F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900410" y="4702095"/>
            <a:ext cx="0" cy="589022"/>
          </a:xfrm>
          <a:prstGeom prst="straightConnector1">
            <a:avLst/>
          </a:prstGeom>
          <a:noFill/>
          <a:ln w="69840" cap="sq">
            <a:solidFill>
              <a:srgbClr val="00B05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8" name="AutoShape 7">
            <a:extLst>
              <a:ext uri="{FF2B5EF4-FFF2-40B4-BE49-F238E27FC236}">
                <a16:creationId xmlns:a16="http://schemas.microsoft.com/office/drawing/2014/main" id="{1C8B2381-024E-41AE-B9F8-E15FAB36CD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659006" y="3280558"/>
            <a:ext cx="0" cy="695257"/>
          </a:xfrm>
          <a:prstGeom prst="straightConnector1">
            <a:avLst/>
          </a:prstGeom>
          <a:noFill/>
          <a:ln w="69840" cap="sq">
            <a:solidFill>
              <a:srgbClr val="00B05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Connettore a gomito 13">
            <a:extLst>
              <a:ext uri="{FF2B5EF4-FFF2-40B4-BE49-F238E27FC236}">
                <a16:creationId xmlns:a16="http://schemas.microsoft.com/office/drawing/2014/main" id="{02E05655-B75F-43BC-8851-5713AE6D337B}"/>
              </a:ext>
            </a:extLst>
          </p:cNvPr>
          <p:cNvCxnSpPr>
            <a:stCxn id="62" idx="2"/>
            <a:endCxn id="16397" idx="3"/>
          </p:cNvCxnSpPr>
          <p:nvPr/>
        </p:nvCxnSpPr>
        <p:spPr>
          <a:xfrm rot="5400000">
            <a:off x="7638189" y="4465624"/>
            <a:ext cx="2010951" cy="2030684"/>
          </a:xfrm>
          <a:prstGeom prst="bentConnector2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AutoShape 7">
            <a:extLst>
              <a:ext uri="{FF2B5EF4-FFF2-40B4-BE49-F238E27FC236}">
                <a16:creationId xmlns:a16="http://schemas.microsoft.com/office/drawing/2014/main" id="{7EBD6FAB-0049-40E0-976C-6943308C63C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60446" y="5616080"/>
            <a:ext cx="0" cy="244826"/>
          </a:xfrm>
          <a:prstGeom prst="straightConnector1">
            <a:avLst/>
          </a:prstGeom>
          <a:noFill/>
          <a:ln w="69840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414" name="Connettore a gomito 16413">
            <a:extLst>
              <a:ext uri="{FF2B5EF4-FFF2-40B4-BE49-F238E27FC236}">
                <a16:creationId xmlns:a16="http://schemas.microsoft.com/office/drawing/2014/main" id="{6D049501-6372-4777-9879-6835F888EBD5}"/>
              </a:ext>
            </a:extLst>
          </p:cNvPr>
          <p:cNvCxnSpPr>
            <a:stCxn id="106" idx="2"/>
            <a:endCxn id="16397" idx="1"/>
          </p:cNvCxnSpPr>
          <p:nvPr/>
        </p:nvCxnSpPr>
        <p:spPr>
          <a:xfrm rot="16200000" flipH="1">
            <a:off x="4774538" y="6131321"/>
            <a:ext cx="241028" cy="469213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4">
            <a:extLst>
              <a:ext uri="{FF2B5EF4-FFF2-40B4-BE49-F238E27FC236}">
                <a16:creationId xmlns:a16="http://schemas.microsoft.com/office/drawing/2014/main" id="{2F29C800-AA63-41D8-8E25-710D836B7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964" y="2914549"/>
            <a:ext cx="1194594" cy="496854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2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skerville Old Face" panose="020B0604020202020204" pitchFamily="18" charset="0"/>
                <a:ea typeface="Microsoft YaHei" panose="020B0503020204020204" pitchFamily="34" charset="-122"/>
                <a:cs typeface="+mn-cs"/>
              </a:rPr>
              <a:t>&gt;20 mm</a:t>
            </a:r>
          </a:p>
        </p:txBody>
      </p:sp>
      <p:cxnSp>
        <p:nvCxnSpPr>
          <p:cNvPr id="103" name="AutoShape 7">
            <a:extLst>
              <a:ext uri="{FF2B5EF4-FFF2-40B4-BE49-F238E27FC236}">
                <a16:creationId xmlns:a16="http://schemas.microsoft.com/office/drawing/2014/main" id="{B7FDEB99-9FCA-46A0-9A15-C1A4D65EE22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619389" y="2770520"/>
            <a:ext cx="571632" cy="411674"/>
          </a:xfrm>
          <a:prstGeom prst="straightConnector1">
            <a:avLst/>
          </a:prstGeom>
          <a:noFill/>
          <a:ln w="69840" cap="sq">
            <a:solidFill>
              <a:srgbClr val="7030A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3" name="Connettore a gomito 42">
            <a:extLst>
              <a:ext uri="{FF2B5EF4-FFF2-40B4-BE49-F238E27FC236}">
                <a16:creationId xmlns:a16="http://schemas.microsoft.com/office/drawing/2014/main" id="{7D7B322D-5900-4D72-9FCB-01DA81669AD7}"/>
              </a:ext>
            </a:extLst>
          </p:cNvPr>
          <p:cNvCxnSpPr>
            <a:stCxn id="102" idx="2"/>
            <a:endCxn id="16397" idx="0"/>
          </p:cNvCxnSpPr>
          <p:nvPr/>
        </p:nvCxnSpPr>
        <p:spPr>
          <a:xfrm rot="16200000" flipH="1">
            <a:off x="2750518" y="2649146"/>
            <a:ext cx="2866217" cy="4390730"/>
          </a:xfrm>
          <a:prstGeom prst="bentConnector3">
            <a:avLst>
              <a:gd name="adj1" fmla="val 14110"/>
            </a:avLst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AutoShape 7">
            <a:extLst>
              <a:ext uri="{FF2B5EF4-FFF2-40B4-BE49-F238E27FC236}">
                <a16:creationId xmlns:a16="http://schemas.microsoft.com/office/drawing/2014/main" id="{3BF455D6-A937-4AA1-9A3A-580B8E6F1BB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00863" y="3756049"/>
            <a:ext cx="0" cy="244826"/>
          </a:xfrm>
          <a:prstGeom prst="straightConnector1">
            <a:avLst/>
          </a:prstGeom>
          <a:noFill/>
          <a:ln w="69840" cap="sq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Connettore a gomito 45">
            <a:extLst>
              <a:ext uri="{FF2B5EF4-FFF2-40B4-BE49-F238E27FC236}">
                <a16:creationId xmlns:a16="http://schemas.microsoft.com/office/drawing/2014/main" id="{744896A5-7731-4FE6-87B2-1D48A8FAE45C}"/>
              </a:ext>
            </a:extLst>
          </p:cNvPr>
          <p:cNvCxnSpPr>
            <a:stCxn id="154" idx="1"/>
            <a:endCxn id="113" idx="0"/>
          </p:cNvCxnSpPr>
          <p:nvPr/>
        </p:nvCxnSpPr>
        <p:spPr>
          <a:xfrm rot="10800000" flipH="1" flipV="1">
            <a:off x="1390964" y="2219838"/>
            <a:ext cx="404002" cy="3251225"/>
          </a:xfrm>
          <a:prstGeom prst="bentConnector4">
            <a:avLst>
              <a:gd name="adj1" fmla="val -56584"/>
              <a:gd name="adj2" fmla="val 53821"/>
            </a:avLst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76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Baskerville Old Face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Giampaolo Papi</dc:creator>
  <cp:lastModifiedBy>Giampaolo Papi</cp:lastModifiedBy>
  <cp:revision>3</cp:revision>
  <dcterms:created xsi:type="dcterms:W3CDTF">2019-09-08T16:55:23Z</dcterms:created>
  <dcterms:modified xsi:type="dcterms:W3CDTF">2019-09-08T17:19:35Z</dcterms:modified>
</cp:coreProperties>
</file>