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72" r:id="rId3"/>
    <p:sldId id="273" r:id="rId4"/>
    <p:sldId id="274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05405-C5FC-4229-AD6B-2BF99F487C16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E3340-FB04-43EA-B1BB-50223FCCAE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3400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>
            <a:extLst>
              <a:ext uri="{FF2B5EF4-FFF2-40B4-BE49-F238E27FC236}">
                <a16:creationId xmlns:a16="http://schemas.microsoft.com/office/drawing/2014/main" id="{E7872D3A-1485-4E63-BC30-6E158C74E3D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F562EDCA-0CCC-4184-9472-6C50D32188B4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1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44035" name="Text Box 1">
            <a:extLst>
              <a:ext uri="{FF2B5EF4-FFF2-40B4-BE49-F238E27FC236}">
                <a16:creationId xmlns:a16="http://schemas.microsoft.com/office/drawing/2014/main" id="{DF59A0E9-E6A0-457F-9689-7014EAEF4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1876088"/>
            <a:ext cx="3611562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F329E627-1BE3-4C68-914E-C30CEDE9E3AD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41BD1762-8234-4F23-ABA1-F86D1BB66207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-15176500" y="354013"/>
            <a:ext cx="30353000" cy="22763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7" name="Text Box 3">
            <a:extLst>
              <a:ext uri="{FF2B5EF4-FFF2-40B4-BE49-F238E27FC236}">
                <a16:creationId xmlns:a16="http://schemas.microsoft.com/office/drawing/2014/main" id="{CF913D67-10EF-4900-B2F2-8178DB252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8" y="5046663"/>
            <a:ext cx="6454775" cy="474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it-IT" alt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9">
            <a:extLst>
              <a:ext uri="{FF2B5EF4-FFF2-40B4-BE49-F238E27FC236}">
                <a16:creationId xmlns:a16="http://schemas.microsoft.com/office/drawing/2014/main" id="{5B189BB6-3056-4C45-A884-81CAD26FD21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2232C530-3B59-41FA-98D8-85699C464D6E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2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46083" name="Text Box 1">
            <a:extLst>
              <a:ext uri="{FF2B5EF4-FFF2-40B4-BE49-F238E27FC236}">
                <a16:creationId xmlns:a16="http://schemas.microsoft.com/office/drawing/2014/main" id="{51ADA2D5-2604-4B06-A6A6-4D6B73676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1876088"/>
            <a:ext cx="3611562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03D7C20-B48B-436C-A60D-10AE8501D6F2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75B433DE-74C6-42F3-A244-67DC6EB2E41E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1042988" y="949325"/>
            <a:ext cx="6245225" cy="46847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5" name="Text Box 3">
            <a:extLst>
              <a:ext uri="{FF2B5EF4-FFF2-40B4-BE49-F238E27FC236}">
                <a16:creationId xmlns:a16="http://schemas.microsoft.com/office/drawing/2014/main" id="{FD43B1CD-E0A6-4E74-AB12-5F7A18B38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8" y="5938838"/>
            <a:ext cx="6664325" cy="562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it-IT" alt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9">
            <a:extLst>
              <a:ext uri="{FF2B5EF4-FFF2-40B4-BE49-F238E27FC236}">
                <a16:creationId xmlns:a16="http://schemas.microsoft.com/office/drawing/2014/main" id="{36B34E86-1900-4862-9B8E-66D7B26523E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B8162289-51B6-43D0-BD2A-059A926530AA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3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48131" name="Text Box 1">
            <a:extLst>
              <a:ext uri="{FF2B5EF4-FFF2-40B4-BE49-F238E27FC236}">
                <a16:creationId xmlns:a16="http://schemas.microsoft.com/office/drawing/2014/main" id="{DD13D475-1F3D-40C7-A0E3-3F68DC22A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1876088"/>
            <a:ext cx="3611562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261847FD-9281-4C79-8332-E8862EB131C4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id="{4BB1B4DE-A2B8-4C5B-B934-4CA3953981A6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949325"/>
            <a:ext cx="8328025" cy="46847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3" name="Text Box 3">
            <a:extLst>
              <a:ext uri="{FF2B5EF4-FFF2-40B4-BE49-F238E27FC236}">
                <a16:creationId xmlns:a16="http://schemas.microsoft.com/office/drawing/2014/main" id="{FDA12CF9-A502-4C69-9073-130F45AF0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8" y="5938838"/>
            <a:ext cx="6664325" cy="562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it-IT" alt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A3E05C-87B4-4781-BF0A-B537C98C7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BFF7FA9-CA3B-4A56-BB34-BE210BB4E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949952F-A883-4B1E-89BB-C9F8061249B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95B27-B0CD-4DC0-A19E-12AB8310C67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71108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62AFBD-9AF2-44B2-BE98-1E796171C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E1AB4B6-799E-4862-98BE-05CD5E8CB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698169B-ACD1-43E7-AA11-EC388B5A62B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198EF-0DFA-489B-954A-4FECCE3C8E4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3627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209F38F-BB07-4389-99C4-9B91E720C9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2000" y="273629"/>
            <a:ext cx="2739841" cy="530263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7F328B-BF01-4772-8480-8F5E6F302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39039" cy="530263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64C5F22-E2AD-45AA-A77C-C04E6805940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C4EB1-5997-435F-B435-7ADC19D1C98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9798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B94AEB-0FC2-4D89-8F93-2B1741F50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F681B4A-A478-4075-B142-4C14A0147F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6B83644-DE83-4FAC-8B33-D075854E216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82207-5795-497F-AF3A-4D8D5422194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72853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3BE42B-29F8-4E50-B418-65747DFB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ED9363-4DEA-479F-99C3-E8FEA19FA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9C9CB76-84D7-4447-882E-E914FAA4226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9470F-909B-40F8-AF5D-55904869256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02360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0C6C15-7C1B-46C4-97F8-1ECD3B5BE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0880E5A-FF82-4CC8-8B1D-458A5DF86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/>
            </a:lvl1pPr>
            <a:lvl2pPr marL="414772" indent="0">
              <a:buNone/>
              <a:defRPr sz="1814"/>
            </a:lvl2pPr>
            <a:lvl3pPr marL="829544" indent="0">
              <a:buNone/>
              <a:defRPr sz="1633"/>
            </a:lvl3pPr>
            <a:lvl4pPr marL="1244316" indent="0">
              <a:buNone/>
              <a:defRPr sz="1452"/>
            </a:lvl4pPr>
            <a:lvl5pPr marL="1659087" indent="0">
              <a:buNone/>
              <a:defRPr sz="1452"/>
            </a:lvl5pPr>
            <a:lvl6pPr marL="2073859" indent="0">
              <a:buNone/>
              <a:defRPr sz="1452"/>
            </a:lvl6pPr>
            <a:lvl7pPr marL="2488631" indent="0">
              <a:buNone/>
              <a:defRPr sz="1452"/>
            </a:lvl7pPr>
            <a:lvl8pPr marL="2903403" indent="0">
              <a:buNone/>
              <a:defRPr sz="1452"/>
            </a:lvl8pPr>
            <a:lvl9pPr marL="3318175" indent="0">
              <a:buNone/>
              <a:defRPr sz="145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457D745-A5A8-437B-8BFC-5F1FA5DBFAD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99020-96E5-4C99-B5D4-800D1387DA4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53904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C6D199-C829-497B-9FB2-64AA284BB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756F82-E7F1-43EE-A610-E0C5D04F0B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8641" y="1604329"/>
            <a:ext cx="5389439" cy="397193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1F61B99-9C2E-4356-A337-4C3FB6987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2400" y="1604329"/>
            <a:ext cx="5389441" cy="397193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810344-9F34-44A3-BD49-2E60460D7B9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FC270-4C2A-4906-93D2-34AAB981921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7648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460EE1-3C1F-4E76-A449-49CEA3186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22CE50-18F6-460A-9BA0-9BD175119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423A216-041E-44C8-80C3-F5B0471A2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125B9A0-6DC7-4CA8-ABD3-646973368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1B244BE-EE89-4EFD-9C19-950A2DE007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692D940-9511-472F-9418-6FAE95CC67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6319E-83C6-48D1-BDCA-705A1339193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199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E6E456-1BC9-4F55-9734-062FECE8B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1BD9F6F-B3A0-4A1E-ACFF-F3E7279AC22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71E90-D7AE-4DB0-BEAE-2830733E54F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93015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8B323CEB-7D2B-46EB-88BA-6761F3E7D41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3DFC0-8930-4D2E-AF0B-648991C25B6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926438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1E7A26-FF39-47D2-BBFC-E91D756A1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08B3EF-C7C6-440F-AE11-8DBEBC6F5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E364BF6-9BEA-47C8-9C9A-BC7CBB11D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B71B9C-A528-4483-BB7B-A895043EB7C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224E9-C916-4E92-AA7D-B05E970A89C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99482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147BAB-A233-4A0F-831D-1D3DACBD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48A2DC-0E4B-418C-9B01-3D69A069C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096E789-6F1D-4655-A269-8F3EB2E2A03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A6E4E-C3BE-4E88-B8CF-D8D05E9F5B4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249187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34A13E-711A-4AFF-BE44-AD5ADAB9F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E8A0EC2-9A54-4FBB-AEB4-746495AA3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B378290-6820-4D69-8970-2AA4DAE8F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605F24-B1D5-40A0-91D5-463C983CF53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F455E-2C62-43D0-9483-5BD7B651365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374109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3CF600-E4D7-42B5-9B7D-6C7DF2E48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1628894-593E-4550-8F63-2447636D5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A479A19-6999-4762-8509-1475AE87091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4AA40-C3DB-4B97-B074-586D8E1B8A6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760589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F85818C-423D-4E6F-91E3-802DDD47BF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2000" y="273629"/>
            <a:ext cx="2739841" cy="530263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C8E52E3-2EDC-4DC8-A60D-9534DB0C4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39039" cy="530263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8DE8F73-DB5B-47B3-A10B-5504C81D35A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41BF1-F3F7-4903-8813-8E9581812C3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1398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285868-AE72-4ACE-B0CA-0C9E7D996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D06F908-7C76-4BE0-B609-8F40054BB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/>
            </a:lvl1pPr>
            <a:lvl2pPr marL="414772" indent="0">
              <a:buNone/>
              <a:defRPr sz="1814"/>
            </a:lvl2pPr>
            <a:lvl3pPr marL="829544" indent="0">
              <a:buNone/>
              <a:defRPr sz="1633"/>
            </a:lvl3pPr>
            <a:lvl4pPr marL="1244316" indent="0">
              <a:buNone/>
              <a:defRPr sz="1452"/>
            </a:lvl4pPr>
            <a:lvl5pPr marL="1659087" indent="0">
              <a:buNone/>
              <a:defRPr sz="1452"/>
            </a:lvl5pPr>
            <a:lvl6pPr marL="2073859" indent="0">
              <a:buNone/>
              <a:defRPr sz="1452"/>
            </a:lvl6pPr>
            <a:lvl7pPr marL="2488631" indent="0">
              <a:buNone/>
              <a:defRPr sz="1452"/>
            </a:lvl7pPr>
            <a:lvl8pPr marL="2903403" indent="0">
              <a:buNone/>
              <a:defRPr sz="1452"/>
            </a:lvl8pPr>
            <a:lvl9pPr marL="3318175" indent="0">
              <a:buNone/>
              <a:defRPr sz="145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3F257B5-1EC7-49DE-97DD-99A2ED53583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DE23B-A962-44A5-9799-19CC28DF6EF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3108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6C2882-2660-4794-A435-0F37737E4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8D9674-A97A-47D7-916B-4C1E2BE64A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8641" y="1604329"/>
            <a:ext cx="5389439" cy="397193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1025F9C-DAB5-44A9-A35A-8DF97EE48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2400" y="1604329"/>
            <a:ext cx="5389441" cy="397193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99397B-3D91-47C1-A9E7-0F00208480D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C2F08-A484-4130-BEAD-19D3D68CFE5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8817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E37397-7468-4F05-BB79-F04CCD121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7E1F0F9-25F4-42D6-9DEA-5CC37E95C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7AC5799-9FF0-48D8-AB01-6C2A1429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49DD054-BF31-4D76-96A8-DD9C298C7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1DD3440-BA01-4398-A6A2-4FFC2390A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9D8575A-A270-4C41-B940-DE1558F4D45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08CF1-C5CB-493C-A5AC-8FEB283486D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665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614F6B-1C0E-40CA-B9BD-CACD109A6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DCDA755-03E4-4C84-A931-B1A31274ED2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AA0D9-D9A4-44B8-A54D-3203F2D754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29898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3311232E-1AA7-4053-8883-464608BA92F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D8534-1C46-4468-A726-EC3919FC0D9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0904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29021-F167-4154-8003-36E6B91E3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9635B2-30F6-491E-96E5-804E72926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7FDFA6A-D5D7-4EB5-BE7E-FA956CA77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2867A2-8BC5-4974-AFFF-C34F8ECDF0E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7B8BA-71E1-4F2F-9645-DD788525720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9257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3C198-9BB7-43A1-985E-DB80624C7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30C698A-25B5-432F-B536-39D6EAF013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3CFD897-2DD9-44CB-BD39-9C0D27FEC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4826F9-1429-4B75-A771-4F5BBA63459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AACC9-221B-4759-B1F8-4C7EEDADF8B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5836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A133784A-98EB-409F-82F4-362BE3358D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8641" y="273629"/>
            <a:ext cx="10963200" cy="113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F88303AC-1E82-4770-B15C-2F69D1232F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8641" y="1604329"/>
            <a:ext cx="10963200" cy="397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B503FBD0-F795-4633-97EB-0BF99F4F5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641" y="6247376"/>
            <a:ext cx="2833920" cy="46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 sz="1633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FDD5E9D0-D8A2-4944-B140-3F27CA7F8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8321" y="6247376"/>
            <a:ext cx="3857279" cy="46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 sz="1633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0BE5CDE8-808A-4051-8F8B-9884914A124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9840" y="6247376"/>
            <a:ext cx="2832001" cy="466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</a:tabLst>
              <a:defRPr sz="2177" smtClean="0">
                <a:solidFill>
                  <a:srgbClr val="333399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554C684-A82F-42D8-89AB-A2DE9ACD5B3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2408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2pPr>
      <a:lvl3pPr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3pPr>
      <a:lvl4pPr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4pPr>
      <a:lvl5pPr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5pPr>
      <a:lvl6pPr marL="2281245" indent="-207386"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6pPr>
      <a:lvl7pPr marL="2696017" indent="-207386"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7pPr>
      <a:lvl8pPr marL="3110789" indent="-207386"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8pPr>
      <a:lvl9pPr marL="3525561" indent="-207386"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9pPr>
    </p:titleStyle>
    <p:bodyStyle>
      <a:lvl1pPr marL="311079" indent="-311079" algn="l" defTabSz="407571" rtl="0" eaLnBrk="0" fontAlgn="base" hangingPunct="0">
        <a:spcBef>
          <a:spcPts val="806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75" kern="1200">
          <a:solidFill>
            <a:srgbClr val="000000"/>
          </a:solidFill>
          <a:latin typeface="+mn-lt"/>
          <a:ea typeface="+mn-ea"/>
          <a:cs typeface="+mn-cs"/>
        </a:defRPr>
      </a:lvl1pPr>
      <a:lvl2pPr marL="674004" indent="-259232" algn="l" defTabSz="407571" rtl="0" eaLnBrk="0" fontAlgn="base" hangingPunct="0">
        <a:spcBef>
          <a:spcPts val="703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12" kern="1200">
          <a:solidFill>
            <a:srgbClr val="000000"/>
          </a:solidFill>
          <a:latin typeface="+mn-lt"/>
          <a:ea typeface="+mn-ea"/>
          <a:cs typeface="+mn-cs"/>
        </a:defRPr>
      </a:lvl2pPr>
      <a:lvl3pPr marL="1036930" indent="-207386" algn="l" defTabSz="407571" rtl="0" eaLnBrk="0" fontAlgn="base" hangingPunct="0">
        <a:spcBef>
          <a:spcPts val="601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49" kern="1200">
          <a:solidFill>
            <a:srgbClr val="000000"/>
          </a:solidFill>
          <a:latin typeface="+mn-lt"/>
          <a:ea typeface="+mn-ea"/>
          <a:cs typeface="+mn-cs"/>
        </a:defRPr>
      </a:lvl3pPr>
      <a:lvl4pPr marL="1451701" indent="-207386" algn="l" defTabSz="407571" rtl="0" eaLnBrk="0" fontAlgn="base" hangingPunct="0">
        <a:spcBef>
          <a:spcPts val="499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96" kern="1200">
          <a:solidFill>
            <a:srgbClr val="000000"/>
          </a:solidFill>
          <a:latin typeface="+mn-lt"/>
          <a:ea typeface="+mn-ea"/>
          <a:cs typeface="+mn-cs"/>
        </a:defRPr>
      </a:lvl4pPr>
      <a:lvl5pPr marL="1866473" indent="-207386" algn="l" defTabSz="407571" rtl="0" eaLnBrk="0" fontAlgn="base" hangingPunct="0">
        <a:spcBef>
          <a:spcPts val="499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96" kern="1200">
          <a:solidFill>
            <a:srgbClr val="000000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6A8FE883-445D-42C4-8FBB-A6DFC57770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8641" y="273629"/>
            <a:ext cx="10963200" cy="113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9810D9BF-C758-4E5E-8B6B-7CF5BB2883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8641" y="1604329"/>
            <a:ext cx="10963200" cy="397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09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  <p:sp>
        <p:nvSpPr>
          <p:cNvPr id="2052" name="Text Box 3">
            <a:extLst>
              <a:ext uri="{FF2B5EF4-FFF2-40B4-BE49-F238E27FC236}">
                <a16:creationId xmlns:a16="http://schemas.microsoft.com/office/drawing/2014/main" id="{7735B489-6062-4428-A8ED-F1A4A1418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641" y="6247376"/>
            <a:ext cx="2833920" cy="46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 sz="1633"/>
          </a:p>
        </p:txBody>
      </p:sp>
      <p:sp>
        <p:nvSpPr>
          <p:cNvPr id="2053" name="Text Box 4">
            <a:extLst>
              <a:ext uri="{FF2B5EF4-FFF2-40B4-BE49-F238E27FC236}">
                <a16:creationId xmlns:a16="http://schemas.microsoft.com/office/drawing/2014/main" id="{15D0D60B-8B2D-47B1-AB97-67CC2EADB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8321" y="6247376"/>
            <a:ext cx="3857279" cy="46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 sz="1633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D1ED1ED-3933-4E0A-8243-EB63BFC3E95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9840" y="6247376"/>
            <a:ext cx="2832001" cy="466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Tx/>
              <a:buSzPct val="100000"/>
              <a:buFontTx/>
              <a:buNone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</a:tabLst>
              <a:defRPr sz="127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1B1A179C-4B35-4326-85D0-205BF6AADCD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7983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281245" indent="-207386"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696017" indent="-207386"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110789" indent="-207386"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525561" indent="-207386"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11079" indent="-311079" algn="l" defTabSz="407571" rtl="0" eaLnBrk="0" fontAlgn="base" hangingPunct="0">
        <a:lnSpc>
          <a:spcPct val="93000"/>
        </a:lnSpc>
        <a:spcBef>
          <a:spcPct val="0"/>
        </a:spcBef>
        <a:spcAft>
          <a:spcPts val="1418"/>
        </a:spcAft>
        <a:buClr>
          <a:srgbClr val="000000"/>
        </a:buClr>
        <a:buSzPct val="100000"/>
        <a:buFont typeface="Times New Roman" panose="02020603050405020304" pitchFamily="18" charset="0"/>
        <a:defRPr sz="3175" kern="1200">
          <a:solidFill>
            <a:srgbClr val="000000"/>
          </a:solidFill>
          <a:latin typeface="+mn-lt"/>
          <a:ea typeface="+mn-ea"/>
          <a:cs typeface="+mn-cs"/>
        </a:defRPr>
      </a:lvl1pPr>
      <a:lvl2pPr marL="674004" indent="-259232" algn="l" defTabSz="407571" rtl="0" eaLnBrk="0" fontAlgn="base" hangingPunct="0">
        <a:lnSpc>
          <a:spcPct val="93000"/>
        </a:lnSpc>
        <a:spcBef>
          <a:spcPct val="0"/>
        </a:spcBef>
        <a:spcAft>
          <a:spcPts val="1134"/>
        </a:spcAft>
        <a:buClr>
          <a:srgbClr val="000000"/>
        </a:buClr>
        <a:buSzPct val="100000"/>
        <a:buFont typeface="Times New Roman" panose="02020603050405020304" pitchFamily="18" charset="0"/>
        <a:defRPr sz="2812" kern="1200">
          <a:solidFill>
            <a:srgbClr val="000000"/>
          </a:solidFill>
          <a:latin typeface="+mn-lt"/>
          <a:ea typeface="+mn-ea"/>
          <a:cs typeface="+mn-cs"/>
        </a:defRPr>
      </a:lvl2pPr>
      <a:lvl3pPr marL="1036930" indent="-207386" algn="l" defTabSz="407571" rtl="0" eaLnBrk="0" fontAlgn="base" hangingPunct="0">
        <a:lnSpc>
          <a:spcPct val="93000"/>
        </a:lnSpc>
        <a:spcBef>
          <a:spcPct val="0"/>
        </a:spcBef>
        <a:spcAft>
          <a:spcPts val="851"/>
        </a:spcAft>
        <a:buClr>
          <a:srgbClr val="000000"/>
        </a:buClr>
        <a:buSzPct val="100000"/>
        <a:buFont typeface="Times New Roman" panose="02020603050405020304" pitchFamily="18" charset="0"/>
        <a:defRPr sz="2359" kern="1200">
          <a:solidFill>
            <a:srgbClr val="000000"/>
          </a:solidFill>
          <a:latin typeface="+mn-lt"/>
          <a:ea typeface="+mn-ea"/>
          <a:cs typeface="+mn-cs"/>
        </a:defRPr>
      </a:lvl3pPr>
      <a:lvl4pPr marL="1451701" indent="-207386" algn="l" defTabSz="407571" rtl="0" eaLnBrk="0" fontAlgn="base" hangingPunct="0">
        <a:lnSpc>
          <a:spcPct val="93000"/>
        </a:lnSpc>
        <a:spcBef>
          <a:spcPct val="0"/>
        </a:spcBef>
        <a:spcAft>
          <a:spcPts val="567"/>
        </a:spcAft>
        <a:buClr>
          <a:srgbClr val="000000"/>
        </a:buClr>
        <a:buSzPct val="100000"/>
        <a:buFont typeface="Times New Roman" panose="02020603050405020304" pitchFamily="18" charset="0"/>
        <a:defRPr sz="1996" kern="1200">
          <a:solidFill>
            <a:srgbClr val="000000"/>
          </a:solidFill>
          <a:latin typeface="+mn-lt"/>
          <a:ea typeface="+mn-ea"/>
          <a:cs typeface="+mn-cs"/>
        </a:defRPr>
      </a:lvl4pPr>
      <a:lvl5pPr marL="1866473" indent="-207386" algn="l" defTabSz="407571" rtl="0" eaLnBrk="0" fontAlgn="base" hangingPunct="0">
        <a:lnSpc>
          <a:spcPct val="93000"/>
        </a:lnSpc>
        <a:spcBef>
          <a:spcPct val="0"/>
        </a:spcBef>
        <a:spcAft>
          <a:spcPts val="284"/>
        </a:spcAft>
        <a:buClr>
          <a:srgbClr val="000000"/>
        </a:buClr>
        <a:buSzPct val="100000"/>
        <a:buFont typeface="Times New Roman" panose="02020603050405020304" pitchFamily="18" charset="0"/>
        <a:defRPr sz="1996" kern="1200">
          <a:solidFill>
            <a:srgbClr val="000000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>
            <a:extLst>
              <a:ext uri="{FF2B5EF4-FFF2-40B4-BE49-F238E27FC236}">
                <a16:creationId xmlns:a16="http://schemas.microsoft.com/office/drawing/2014/main" id="{25406506-2CF3-4FA7-A647-3682501F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0697" y="260668"/>
            <a:ext cx="8138294" cy="942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lnSpc>
                <a:spcPct val="109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en-GB" altLang="it-IT" sz="2631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DEFINIZIONE DI IPERTIROIDISMO PRIMITIVO CONCLAMATO o FRANCO</a:t>
            </a:r>
          </a:p>
        </p:txBody>
      </p:sp>
      <p:sp>
        <p:nvSpPr>
          <p:cNvPr id="43011" name="AutoShape 2">
            <a:extLst>
              <a:ext uri="{FF2B5EF4-FFF2-40B4-BE49-F238E27FC236}">
                <a16:creationId xmlns:a16="http://schemas.microsoft.com/office/drawing/2014/main" id="{3DF62981-1BF7-4C79-8533-572A67566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706" y="1916842"/>
            <a:ext cx="5552580" cy="794910"/>
          </a:xfrm>
          <a:prstGeom prst="roundRect">
            <a:avLst>
              <a:gd name="adj" fmla="val 19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2456" rIns="81646" bIns="42456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07571" fontAlgn="base">
              <a:lnSpc>
                <a:spcPct val="109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-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GB" altLang="it-IT" sz="2177" b="1">
                <a:solidFill>
                  <a:srgbClr val="000066"/>
                </a:solidFill>
                <a:latin typeface="Comic Sans MS" panose="030F0702030302020204" pitchFamily="66" charset="0"/>
              </a:rPr>
              <a:t> TSH basso o indosabile</a:t>
            </a:r>
          </a:p>
          <a:p>
            <a:pPr defTabSz="407571" fontAlgn="base">
              <a:lnSpc>
                <a:spcPct val="109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-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GB" altLang="it-IT" sz="2177" b="1">
                <a:solidFill>
                  <a:srgbClr val="000066"/>
                </a:solidFill>
                <a:latin typeface="Comic Sans MS" panose="030F0702030302020204" pitchFamily="66" charset="0"/>
              </a:rPr>
              <a:t> FT3 e FT4 superiori ai limiti di norma</a:t>
            </a: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1C9A8374-1043-45E1-9174-CA779FDB2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145" y="3715591"/>
            <a:ext cx="8138295" cy="942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lnSpc>
                <a:spcPct val="109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en-GB" altLang="it-IT" sz="2631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DEFINIZIONE DI IPERTIROIDISMO PRIMITIVO SUBCLINICO</a:t>
            </a:r>
          </a:p>
        </p:txBody>
      </p:sp>
      <p:sp>
        <p:nvSpPr>
          <p:cNvPr id="43013" name="AutoShape 4">
            <a:extLst>
              <a:ext uri="{FF2B5EF4-FFF2-40B4-BE49-F238E27FC236}">
                <a16:creationId xmlns:a16="http://schemas.microsoft.com/office/drawing/2014/main" id="{292885B0-CC4E-42B1-982B-3C865BA4C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4358" y="5229190"/>
            <a:ext cx="4951453" cy="794910"/>
          </a:xfrm>
          <a:prstGeom prst="roundRect">
            <a:avLst>
              <a:gd name="adj" fmla="val 19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2456" rIns="81646" bIns="42456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07571" fontAlgn="base">
              <a:lnSpc>
                <a:spcPct val="109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-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GB" altLang="it-IT" sz="2177" b="1">
                <a:solidFill>
                  <a:srgbClr val="000066"/>
                </a:solidFill>
                <a:latin typeface="Comic Sans MS" panose="030F0702030302020204" pitchFamily="66" charset="0"/>
              </a:rPr>
              <a:t> TSH basso o indosabile</a:t>
            </a:r>
          </a:p>
          <a:p>
            <a:pPr defTabSz="407571" fontAlgn="base">
              <a:lnSpc>
                <a:spcPct val="109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-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GB" altLang="it-IT" sz="2177" b="1">
                <a:solidFill>
                  <a:srgbClr val="000066"/>
                </a:solidFill>
                <a:latin typeface="Comic Sans MS" panose="030F0702030302020204" pitchFamily="66" charset="0"/>
              </a:rPr>
              <a:t> FT3 e FT4 entro i limiti di norma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>
            <a:extLst>
              <a:ext uri="{FF2B5EF4-FFF2-40B4-BE49-F238E27FC236}">
                <a16:creationId xmlns:a16="http://schemas.microsoft.com/office/drawing/2014/main" id="{48222F72-472F-4AF5-97A4-DE45B1AF7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7412" y="97931"/>
            <a:ext cx="8138295" cy="501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lnSpc>
                <a:spcPct val="109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en-GB" altLang="it-IT" sz="2631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DEFINIZIONE DI IPERTIROIDISMO</a:t>
            </a:r>
          </a:p>
        </p:txBody>
      </p:sp>
      <p:sp>
        <p:nvSpPr>
          <p:cNvPr id="45059" name="AutoShape 2">
            <a:extLst>
              <a:ext uri="{FF2B5EF4-FFF2-40B4-BE49-F238E27FC236}">
                <a16:creationId xmlns:a16="http://schemas.microsoft.com/office/drawing/2014/main" id="{3DF995ED-A881-4342-B10E-56D602784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4595" y="1371025"/>
            <a:ext cx="3367687" cy="429746"/>
          </a:xfrm>
          <a:prstGeom prst="roundRect">
            <a:avLst>
              <a:gd name="adj" fmla="val 19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2456" rIns="81646" bIns="42456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07571" fontAlgn="base">
              <a:lnSpc>
                <a:spcPct val="109000"/>
              </a:lnSpc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GB" altLang="it-IT" sz="2177" b="1">
                <a:solidFill>
                  <a:srgbClr val="000066"/>
                </a:solidFill>
                <a:latin typeface="Comic Sans MS" panose="030F0702030302020204" pitchFamily="66" charset="0"/>
              </a:rPr>
              <a:t>TSH basso QUANTO??</a:t>
            </a:r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6BD9AED8-0037-4407-8D66-D60F629EC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0400" y="1208288"/>
            <a:ext cx="4376619" cy="718635"/>
          </a:xfrm>
          <a:prstGeom prst="rect">
            <a:avLst/>
          </a:prstGeom>
          <a:noFill/>
          <a:ln w="29160" cap="sq">
            <a:solidFill>
              <a:srgbClr val="00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 altLang="it-IT" sz="1633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7652" name="Oval 4">
            <a:extLst>
              <a:ext uri="{FF2B5EF4-FFF2-40B4-BE49-F238E27FC236}">
                <a16:creationId xmlns:a16="http://schemas.microsoft.com/office/drawing/2014/main" id="{16B7DD92-BBCA-4039-A837-C82D915A5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6921" y="2418015"/>
            <a:ext cx="2351766" cy="1764185"/>
          </a:xfrm>
          <a:prstGeom prst="ellipse">
            <a:avLst/>
          </a:prstGeom>
          <a:noFill/>
          <a:ln w="38160" cap="sq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8955" tIns="58132" rIns="98955" bIns="58132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359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NHANES III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359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359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0.45 mcIU/ml</a:t>
            </a:r>
          </a:p>
        </p:txBody>
      </p:sp>
      <p:sp>
        <p:nvSpPr>
          <p:cNvPr id="27653" name="Oval 5">
            <a:extLst>
              <a:ext uri="{FF2B5EF4-FFF2-40B4-BE49-F238E27FC236}">
                <a16:creationId xmlns:a16="http://schemas.microsoft.com/office/drawing/2014/main" id="{4B7A55DF-6F38-4FE7-B7BA-CA1A4CA67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9748" y="2122784"/>
            <a:ext cx="2743488" cy="2384890"/>
          </a:xfrm>
          <a:prstGeom prst="ellipse">
            <a:avLst/>
          </a:prstGeom>
          <a:noFill/>
          <a:ln w="38160" cap="sq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8955" tIns="58132" rIns="98955" bIns="58132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1905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National Academy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1905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 Clinical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1905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Biochemistry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359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359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0.4 mcIU/ml</a:t>
            </a:r>
          </a:p>
        </p:txBody>
      </p:sp>
      <p:sp>
        <p:nvSpPr>
          <p:cNvPr id="27654" name="Oval 6">
            <a:extLst>
              <a:ext uri="{FF2B5EF4-FFF2-40B4-BE49-F238E27FC236}">
                <a16:creationId xmlns:a16="http://schemas.microsoft.com/office/drawing/2014/main" id="{AF23BF46-C7E8-479D-A2D0-83E36FAB3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1773" y="4507674"/>
            <a:ext cx="2351766" cy="1764186"/>
          </a:xfrm>
          <a:prstGeom prst="ellipse">
            <a:avLst/>
          </a:prstGeom>
          <a:noFill/>
          <a:ln w="38160" cap="sq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8955" tIns="58132" rIns="98955" bIns="58132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359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AACE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359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359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0.3 mcIU/ml</a:t>
            </a:r>
          </a:p>
        </p:txBody>
      </p:sp>
      <p:cxnSp>
        <p:nvCxnSpPr>
          <p:cNvPr id="45064" name="AutoShape 7">
            <a:extLst>
              <a:ext uri="{FF2B5EF4-FFF2-40B4-BE49-F238E27FC236}">
                <a16:creationId xmlns:a16="http://schemas.microsoft.com/office/drawing/2014/main" id="{87DCDC4D-E0FA-4480-9A5C-C040F1143137}"/>
              </a:ext>
            </a:extLst>
          </p:cNvPr>
          <p:cNvCxnSpPr>
            <a:cxnSpLocks noChangeShapeType="1"/>
            <a:stCxn id="27652" idx="4"/>
            <a:endCxn id="27654" idx="1"/>
          </p:cNvCxnSpPr>
          <p:nvPr/>
        </p:nvCxnSpPr>
        <p:spPr bwMode="auto">
          <a:xfrm>
            <a:off x="3833523" y="4182199"/>
            <a:ext cx="1193886" cy="583262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5065" name="AutoShape 8">
            <a:extLst>
              <a:ext uri="{FF2B5EF4-FFF2-40B4-BE49-F238E27FC236}">
                <a16:creationId xmlns:a16="http://schemas.microsoft.com/office/drawing/2014/main" id="{C8124B28-CE04-430F-8EAA-3C9683A09424}"/>
              </a:ext>
            </a:extLst>
          </p:cNvPr>
          <p:cNvCxnSpPr>
            <a:cxnSpLocks noChangeShapeType="1"/>
            <a:stCxn id="27654" idx="7"/>
            <a:endCxn id="27653" idx="4"/>
          </p:cNvCxnSpPr>
          <p:nvPr/>
        </p:nvCxnSpPr>
        <p:spPr bwMode="auto">
          <a:xfrm flipV="1">
            <a:off x="6689343" y="4507674"/>
            <a:ext cx="1422869" cy="25778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5066" name="AutoShape 9">
            <a:extLst>
              <a:ext uri="{FF2B5EF4-FFF2-40B4-BE49-F238E27FC236}">
                <a16:creationId xmlns:a16="http://schemas.microsoft.com/office/drawing/2014/main" id="{C20038F8-A3DA-46BF-AA99-C24E9C9C6065}"/>
              </a:ext>
            </a:extLst>
          </p:cNvPr>
          <p:cNvCxnSpPr>
            <a:cxnSpLocks noChangeShapeType="1"/>
            <a:stCxn id="27652" idx="6"/>
            <a:endCxn id="27653" idx="2"/>
          </p:cNvCxnSpPr>
          <p:nvPr/>
        </p:nvCxnSpPr>
        <p:spPr bwMode="auto">
          <a:xfrm>
            <a:off x="5008687" y="3300828"/>
            <a:ext cx="1731062" cy="15842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>
            <a:extLst>
              <a:ext uri="{FF2B5EF4-FFF2-40B4-BE49-F238E27FC236}">
                <a16:creationId xmlns:a16="http://schemas.microsoft.com/office/drawing/2014/main" id="{0B2C6E69-808C-4BE9-952B-2A6CCAE29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699" y="1241411"/>
            <a:ext cx="2013331" cy="550138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TSH reflex</a:t>
            </a:r>
          </a:p>
        </p:txBody>
      </p:sp>
      <p:sp>
        <p:nvSpPr>
          <p:cNvPr id="28674" name="Text Box 2">
            <a:extLst>
              <a:ext uri="{FF2B5EF4-FFF2-40B4-BE49-F238E27FC236}">
                <a16:creationId xmlns:a16="http://schemas.microsoft.com/office/drawing/2014/main" id="{A0E1A7E5-AA50-4FA7-B0F7-4C08418AB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1527" y="1926923"/>
            <a:ext cx="2481381" cy="620706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&lt;0.4 mcIU/ml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DD20D47F-3308-4E7B-A59C-C5E884987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0223" y="1964367"/>
            <a:ext cx="1664815" cy="550138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Normale</a:t>
            </a:r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FC82914A-8662-4869-93FB-B2CC92D99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457" y="3070404"/>
            <a:ext cx="2743488" cy="699913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Ipertiroidismo</a:t>
            </a:r>
          </a:p>
        </p:txBody>
      </p:sp>
      <p:sp>
        <p:nvSpPr>
          <p:cNvPr id="28677" name="Text Box 5">
            <a:extLst>
              <a:ext uri="{FF2B5EF4-FFF2-40B4-BE49-F238E27FC236}">
                <a16:creationId xmlns:a16="http://schemas.microsoft.com/office/drawing/2014/main" id="{3E48598B-9588-44CF-8198-D336DA874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1543" y="3722792"/>
            <a:ext cx="2318643" cy="587582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FT4 e FT3</a:t>
            </a:r>
          </a:p>
        </p:txBody>
      </p:sp>
      <p:sp>
        <p:nvSpPr>
          <p:cNvPr id="28678" name="Text Box 6">
            <a:extLst>
              <a:ext uri="{FF2B5EF4-FFF2-40B4-BE49-F238E27FC236}">
                <a16:creationId xmlns:a16="http://schemas.microsoft.com/office/drawing/2014/main" id="{1F6D80B4-E1D5-45C5-9A62-BBE1840C3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457" y="4539357"/>
            <a:ext cx="1201086" cy="587582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Alti</a:t>
            </a:r>
          </a:p>
        </p:txBody>
      </p:sp>
      <p:sp>
        <p:nvSpPr>
          <p:cNvPr id="28679" name="Text Box 7">
            <a:extLst>
              <a:ext uri="{FF2B5EF4-FFF2-40B4-BE49-F238E27FC236}">
                <a16:creationId xmlns:a16="http://schemas.microsoft.com/office/drawing/2014/main" id="{A5C67C97-AA4A-4A92-8473-B2CB865CE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7773" y="4539357"/>
            <a:ext cx="1853474" cy="587582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Normali</a:t>
            </a:r>
          </a:p>
        </p:txBody>
      </p:sp>
      <p:sp>
        <p:nvSpPr>
          <p:cNvPr id="28680" name="Text Box 8">
            <a:extLst>
              <a:ext uri="{FF2B5EF4-FFF2-40B4-BE49-F238E27FC236}">
                <a16:creationId xmlns:a16="http://schemas.microsoft.com/office/drawing/2014/main" id="{AAE25749-A37C-4FD6-842D-E8763445C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8821" y="3074724"/>
            <a:ext cx="967782" cy="550138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stop</a:t>
            </a:r>
          </a:p>
        </p:txBody>
      </p:sp>
      <p:sp>
        <p:nvSpPr>
          <p:cNvPr id="28681" name="Text Box 9">
            <a:extLst>
              <a:ext uri="{FF2B5EF4-FFF2-40B4-BE49-F238E27FC236}">
                <a16:creationId xmlns:a16="http://schemas.microsoft.com/office/drawing/2014/main" id="{2EC56F70-22F8-45BF-981F-B79A77408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901" y="5486977"/>
            <a:ext cx="3377154" cy="1045550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903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IPERTIROIDISMO CONCLAMATO</a:t>
            </a:r>
          </a:p>
        </p:txBody>
      </p:sp>
      <p:sp>
        <p:nvSpPr>
          <p:cNvPr id="28682" name="Text Box 10">
            <a:extLst>
              <a:ext uri="{FF2B5EF4-FFF2-40B4-BE49-F238E27FC236}">
                <a16:creationId xmlns:a16="http://schemas.microsoft.com/office/drawing/2014/main" id="{D46DA2E6-7377-4C41-9F07-0B7A25A05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970" y="5486977"/>
            <a:ext cx="3331069" cy="1045550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903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IPERTIROIDISMO SUBCLINICO</a:t>
            </a:r>
          </a:p>
        </p:txBody>
      </p:sp>
      <p:cxnSp>
        <p:nvCxnSpPr>
          <p:cNvPr id="47116" name="AutoShape 11">
            <a:extLst>
              <a:ext uri="{FF2B5EF4-FFF2-40B4-BE49-F238E27FC236}">
                <a16:creationId xmlns:a16="http://schemas.microsoft.com/office/drawing/2014/main" id="{B6836E98-9875-4BD6-9036-32C0AACD12FF}"/>
              </a:ext>
            </a:extLst>
          </p:cNvPr>
          <p:cNvCxnSpPr>
            <a:cxnSpLocks noChangeShapeType="1"/>
            <a:stCxn id="28673" idx="2"/>
            <a:endCxn id="28674" idx="3"/>
          </p:cNvCxnSpPr>
          <p:nvPr/>
        </p:nvCxnSpPr>
        <p:spPr bwMode="auto">
          <a:xfrm rot="5400000">
            <a:off x="5249912" y="1363104"/>
            <a:ext cx="446447" cy="1303337"/>
          </a:xfrm>
          <a:prstGeom prst="bentConnector2">
            <a:avLst/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7117" name="AutoShape 12">
            <a:extLst>
              <a:ext uri="{FF2B5EF4-FFF2-40B4-BE49-F238E27FC236}">
                <a16:creationId xmlns:a16="http://schemas.microsoft.com/office/drawing/2014/main" id="{E0F50319-C058-47D8-A488-948498375083}"/>
              </a:ext>
            </a:extLst>
          </p:cNvPr>
          <p:cNvCxnSpPr>
            <a:cxnSpLocks noChangeShapeType="1"/>
            <a:stCxn id="28673" idx="2"/>
            <a:endCxn id="28675" idx="1"/>
          </p:cNvCxnSpPr>
          <p:nvPr/>
        </p:nvCxnSpPr>
        <p:spPr bwMode="auto">
          <a:xfrm rot="16200000" flipH="1">
            <a:off x="6947850" y="967063"/>
            <a:ext cx="447887" cy="2096860"/>
          </a:xfrm>
          <a:prstGeom prst="bentConnector2">
            <a:avLst/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7118" name="AutoShape 13">
            <a:extLst>
              <a:ext uri="{FF2B5EF4-FFF2-40B4-BE49-F238E27FC236}">
                <a16:creationId xmlns:a16="http://schemas.microsoft.com/office/drawing/2014/main" id="{01BA12F0-98E3-441E-B632-F40D6BBD2638}"/>
              </a:ext>
            </a:extLst>
          </p:cNvPr>
          <p:cNvCxnSpPr>
            <a:cxnSpLocks noChangeShapeType="1"/>
            <a:stCxn id="28674" idx="2"/>
            <a:endCxn id="28676" idx="0"/>
          </p:cNvCxnSpPr>
          <p:nvPr/>
        </p:nvCxnSpPr>
        <p:spPr bwMode="auto">
          <a:xfrm>
            <a:off x="3582937" y="2547629"/>
            <a:ext cx="228984" cy="522774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7119" name="AutoShape 14">
            <a:extLst>
              <a:ext uri="{FF2B5EF4-FFF2-40B4-BE49-F238E27FC236}">
                <a16:creationId xmlns:a16="http://schemas.microsoft.com/office/drawing/2014/main" id="{24A0EC66-49AA-464E-A51E-80F809C6219D}"/>
              </a:ext>
            </a:extLst>
          </p:cNvPr>
          <p:cNvCxnSpPr>
            <a:cxnSpLocks noChangeShapeType="1"/>
            <a:stCxn id="28675" idx="2"/>
            <a:endCxn id="28680" idx="0"/>
          </p:cNvCxnSpPr>
          <p:nvPr/>
        </p:nvCxnSpPr>
        <p:spPr bwMode="auto">
          <a:xfrm>
            <a:off x="9052631" y="2514505"/>
            <a:ext cx="10082" cy="560219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7120" name="AutoShape 15">
            <a:extLst>
              <a:ext uri="{FF2B5EF4-FFF2-40B4-BE49-F238E27FC236}">
                <a16:creationId xmlns:a16="http://schemas.microsoft.com/office/drawing/2014/main" id="{8F10BC20-BF24-4D25-83DD-00A9E6A3A683}"/>
              </a:ext>
            </a:extLst>
          </p:cNvPr>
          <p:cNvCxnSpPr>
            <a:cxnSpLocks noChangeShapeType="1"/>
            <a:stCxn id="28677" idx="2"/>
            <a:endCxn id="28678" idx="3"/>
          </p:cNvCxnSpPr>
          <p:nvPr/>
        </p:nvCxnSpPr>
        <p:spPr bwMode="auto">
          <a:xfrm rot="5400000">
            <a:off x="5859816" y="3990660"/>
            <a:ext cx="522774" cy="1162202"/>
          </a:xfrm>
          <a:prstGeom prst="bentConnector2">
            <a:avLst/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7121" name="AutoShape 16">
            <a:extLst>
              <a:ext uri="{FF2B5EF4-FFF2-40B4-BE49-F238E27FC236}">
                <a16:creationId xmlns:a16="http://schemas.microsoft.com/office/drawing/2014/main" id="{8FB6A752-5A45-420D-98F5-9929269E00BE}"/>
              </a:ext>
            </a:extLst>
          </p:cNvPr>
          <p:cNvCxnSpPr>
            <a:cxnSpLocks noChangeShapeType="1"/>
            <a:stCxn id="28677" idx="2"/>
            <a:endCxn id="28679" idx="1"/>
          </p:cNvCxnSpPr>
          <p:nvPr/>
        </p:nvCxnSpPr>
        <p:spPr bwMode="auto">
          <a:xfrm rot="16200000" flipH="1">
            <a:off x="6957932" y="4053306"/>
            <a:ext cx="522774" cy="1036909"/>
          </a:xfrm>
          <a:prstGeom prst="bentConnector2">
            <a:avLst/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7122" name="AutoShape 17">
            <a:extLst>
              <a:ext uri="{FF2B5EF4-FFF2-40B4-BE49-F238E27FC236}">
                <a16:creationId xmlns:a16="http://schemas.microsoft.com/office/drawing/2014/main" id="{02EAA300-659D-4A78-975E-341A24F031B4}"/>
              </a:ext>
            </a:extLst>
          </p:cNvPr>
          <p:cNvCxnSpPr>
            <a:cxnSpLocks noChangeShapeType="1"/>
            <a:stCxn id="28678" idx="1"/>
            <a:endCxn id="28681" idx="1"/>
          </p:cNvCxnSpPr>
          <p:nvPr/>
        </p:nvCxnSpPr>
        <p:spPr bwMode="auto">
          <a:xfrm flipH="1">
            <a:off x="2848460" y="4833148"/>
            <a:ext cx="1493437" cy="1176604"/>
          </a:xfrm>
          <a:prstGeom prst="bentConnector3">
            <a:avLst>
              <a:gd name="adj1" fmla="val 114722"/>
            </a:avLst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7123" name="AutoShape 18">
            <a:extLst>
              <a:ext uri="{FF2B5EF4-FFF2-40B4-BE49-F238E27FC236}">
                <a16:creationId xmlns:a16="http://schemas.microsoft.com/office/drawing/2014/main" id="{CB993C90-E03C-45B1-B7F9-6378982919E6}"/>
              </a:ext>
            </a:extLst>
          </p:cNvPr>
          <p:cNvCxnSpPr>
            <a:cxnSpLocks noChangeShapeType="1"/>
            <a:stCxn id="28679" idx="3"/>
            <a:endCxn id="28682" idx="3"/>
          </p:cNvCxnSpPr>
          <p:nvPr/>
        </p:nvCxnSpPr>
        <p:spPr bwMode="auto">
          <a:xfrm>
            <a:off x="9591247" y="4833148"/>
            <a:ext cx="293791" cy="1176604"/>
          </a:xfrm>
          <a:prstGeom prst="bentConnector3">
            <a:avLst>
              <a:gd name="adj1" fmla="val 174667"/>
            </a:avLst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7125" name="Text Box 20">
            <a:extLst>
              <a:ext uri="{FF2B5EF4-FFF2-40B4-BE49-F238E27FC236}">
                <a16:creationId xmlns:a16="http://schemas.microsoft.com/office/drawing/2014/main" id="{60866A22-7131-435D-8262-1770D3BB2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9481" y="80649"/>
            <a:ext cx="7135129" cy="8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2456" rIns="81646" bIns="42456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540" b="1">
                <a:solidFill>
                  <a:srgbClr val="2F5597"/>
                </a:solidFill>
              </a:rPr>
              <a:t>ESAMI DI LABORATORIO DI PRIMO LIVELLO</a:t>
            </a:r>
          </a:p>
          <a:p>
            <a:pPr algn="ctr" defTabSz="407571" fontAlgn="base" hangingPunct="0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540" b="1">
                <a:solidFill>
                  <a:srgbClr val="2F5597"/>
                </a:solidFill>
              </a:rPr>
              <a:t>NEL SOSPETTO DI IPERTIROIDISMO</a:t>
            </a:r>
          </a:p>
        </p:txBody>
      </p:sp>
      <p:cxnSp>
        <p:nvCxnSpPr>
          <p:cNvPr id="3" name="Connettore a gomito 2">
            <a:extLst>
              <a:ext uri="{FF2B5EF4-FFF2-40B4-BE49-F238E27FC236}">
                <a16:creationId xmlns:a16="http://schemas.microsoft.com/office/drawing/2014/main" id="{8372C7AA-6545-4F3E-AAD3-33E80249A37C}"/>
              </a:ext>
            </a:extLst>
          </p:cNvPr>
          <p:cNvCxnSpPr>
            <a:stCxn id="28676" idx="3"/>
            <a:endCxn id="28677" idx="0"/>
          </p:cNvCxnSpPr>
          <p:nvPr/>
        </p:nvCxnSpPr>
        <p:spPr bwMode="auto">
          <a:xfrm>
            <a:off x="5182945" y="3420361"/>
            <a:ext cx="1517920" cy="302431"/>
          </a:xfrm>
          <a:prstGeom prst="bentConnector2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Times New Roman"/>
        <a:ea typeface="Microsoft YaHei"/>
        <a:cs typeface=""/>
      </a:majorFont>
      <a:minorFont>
        <a:latin typeface="Times New Roman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106</Words>
  <Application>Microsoft Office PowerPoint</Application>
  <PresentationFormat>Widescreen</PresentationFormat>
  <Paragraphs>37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10" baseType="lpstr">
      <vt:lpstr>Microsoft YaHei</vt:lpstr>
      <vt:lpstr>Arial</vt:lpstr>
      <vt:lpstr>Calibri</vt:lpstr>
      <vt:lpstr>Comic Sans MS</vt:lpstr>
      <vt:lpstr>Times New Roman</vt:lpstr>
      <vt:lpstr>1_Tema di Office</vt:lpstr>
      <vt:lpstr>2_Tema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Giampaolo Papi</dc:creator>
  <cp:lastModifiedBy>Giampaolo Papi</cp:lastModifiedBy>
  <cp:revision>1</cp:revision>
  <dcterms:created xsi:type="dcterms:W3CDTF">2019-09-08T18:31:02Z</dcterms:created>
  <dcterms:modified xsi:type="dcterms:W3CDTF">2019-09-08T18:33:08Z</dcterms:modified>
</cp:coreProperties>
</file>