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6" r:id="rId2"/>
    <p:sldId id="277" r:id="rId3"/>
    <p:sldId id="281" r:id="rId4"/>
    <p:sldId id="278" r:id="rId5"/>
    <p:sldId id="279" r:id="rId6"/>
    <p:sldId id="28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201" autoAdjust="0"/>
    <p:restoredTop sz="94660"/>
  </p:normalViewPr>
  <p:slideViewPr>
    <p:cSldViewPr snapToGrid="0">
      <p:cViewPr varScale="1">
        <p:scale>
          <a:sx n="59" d="100"/>
          <a:sy n="59" d="100"/>
        </p:scale>
        <p:origin x="8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9C444-2FAC-4DDD-96DD-ED1D50BA00C7}" type="datetimeFigureOut">
              <a:rPr lang="it-IT" smtClean="0"/>
              <a:t>08/09/2019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98903-7B0C-411C-98E8-B1870987E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110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>
            <a:extLst>
              <a:ext uri="{FF2B5EF4-FFF2-40B4-BE49-F238E27FC236}">
                <a16:creationId xmlns:a16="http://schemas.microsoft.com/office/drawing/2014/main" id="{FD537F24-2739-4CF9-A410-313521E589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5311BE73-91A2-481D-ABE5-FCB060F22B6C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2227" name="Rectangle 1">
            <a:extLst>
              <a:ext uri="{FF2B5EF4-FFF2-40B4-BE49-F238E27FC236}">
                <a16:creationId xmlns:a16="http://schemas.microsoft.com/office/drawing/2014/main" id="{95D11D0C-8DE8-4BA3-8EE5-1CCE6A4D219E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1042988" y="949325"/>
            <a:ext cx="6243637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D402F61A-CEF1-4C97-95D0-620A7FCF8CA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33438" y="5938838"/>
            <a:ext cx="6662737" cy="562133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9">
            <a:extLst>
              <a:ext uri="{FF2B5EF4-FFF2-40B4-BE49-F238E27FC236}">
                <a16:creationId xmlns:a16="http://schemas.microsoft.com/office/drawing/2014/main" id="{808255DC-889A-47EA-851C-F331269867B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3680CD65-7386-44B4-9371-7563DFB2749E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2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4275" name="Rectangle 1">
            <a:extLst>
              <a:ext uri="{FF2B5EF4-FFF2-40B4-BE49-F238E27FC236}">
                <a16:creationId xmlns:a16="http://schemas.microsoft.com/office/drawing/2014/main" id="{95ECBDCD-272A-4574-9833-688403CAAF34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3175" y="949325"/>
            <a:ext cx="8323263" cy="4683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692298A7-BA82-417E-ADE7-3FF5F5D69C3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833438" y="5938838"/>
            <a:ext cx="6662737" cy="562133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A3E05C-87B4-4781-BF0A-B537C98C7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BFF7FA9-CA3B-4A56-BB34-BE210BB4E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949952F-A883-4B1E-89BB-C9F8061249B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95B27-B0CD-4DC0-A19E-12AB8310C67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7968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62AFBD-9AF2-44B2-BE98-1E796171C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E1AB4B6-799E-4862-98BE-05CD5E8CB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698169B-ACD1-43E7-AA11-EC388B5A62B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198EF-0DFA-489B-954A-4FECCE3C8E4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402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209F38F-BB07-4389-99C4-9B91E720C9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2000" y="273629"/>
            <a:ext cx="2739841" cy="530263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7F328B-BF01-4772-8480-8F5E6F302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39039" cy="530263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64C5F22-E2AD-45AA-A77C-C04E6805940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C4EB1-5997-435F-B435-7ADC19D1C98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2001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147BAB-A233-4A0F-831D-1D3DACBD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48A2DC-0E4B-418C-9B01-3D69A069C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96E789-6F1D-4655-A269-8F3EB2E2A03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A6E4E-C3BE-4E88-B8CF-D8D05E9F5B4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7261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285868-AE72-4ACE-B0CA-0C9E7D99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06F908-7C76-4BE0-B609-8F40054BB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3F257B5-1EC7-49DE-97DD-99A2ED53583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DE23B-A962-44A5-9799-19CC28DF6EF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443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6C2882-2660-4794-A435-0F37737E4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8D9674-A97A-47D7-916B-4C1E2BE64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89439" cy="39719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1025F9C-DAB5-44A9-A35A-8DF97EE48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2400" y="1604329"/>
            <a:ext cx="5389441" cy="39719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9397B-3D91-47C1-A9E7-0F00208480D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C2F08-A484-4130-BEAD-19D3D68CFE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8691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E37397-7468-4F05-BB79-F04CCD12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E1F0F9-25F4-42D6-9DEA-5CC37E95C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7AC5799-9FF0-48D8-AB01-6C2A1429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9DD054-BF31-4D76-96A8-DD9C298C7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1DD3440-BA01-4398-A6A2-4FFC2390A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9D8575A-A270-4C41-B940-DE1558F4D45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08CF1-C5CB-493C-A5AC-8FEB283486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792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14F6B-1C0E-40CA-B9BD-CACD109A6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CDA755-03E4-4C84-A931-B1A31274ED2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AA0D9-D9A4-44B8-A54D-3203F2D754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25272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311232E-1AA7-4053-8883-464608BA92F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D8534-1C46-4468-A726-EC3919FC0D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3339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29021-F167-4154-8003-36E6B91E3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9635B2-30F6-491E-96E5-804E72926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7FDFA6A-D5D7-4EB5-BE7E-FA956CA77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2867A2-8BC5-4974-AFFF-C34F8ECDF0E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7B8BA-71E1-4F2F-9645-DD78852572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9965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3C198-9BB7-43A1-985E-DB80624C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30C698A-25B5-432F-B536-39D6EAF013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3CFD897-2DD9-44CB-BD39-9C0D27FEC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4826F9-1429-4B75-A771-4F5BBA63459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AACC9-221B-4759-B1F8-4C7EEDADF8B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082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A133784A-98EB-409F-82F4-362BE3358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63200" cy="113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F88303AC-1E82-4770-B15C-2F69D1232F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9"/>
            <a:ext cx="10963200" cy="39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B503FBD0-F795-4633-97EB-0BF99F4F5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41" y="6247376"/>
            <a:ext cx="2833920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1633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FDD5E9D0-D8A2-4944-B140-3F27CA7F8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321" y="6247376"/>
            <a:ext cx="3857279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1633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0BE5CDE8-808A-4051-8F8B-9884914A124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9840" y="6247376"/>
            <a:ext cx="2832001" cy="46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</a:tabLst>
              <a:defRPr sz="2177" smtClean="0">
                <a:solidFill>
                  <a:srgbClr val="333399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554C684-A82F-42D8-89AB-A2DE9ACD5B3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96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281245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696017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110789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525561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11079" indent="-311079" algn="l" defTabSz="407571" rtl="0" eaLnBrk="0" fontAlgn="base" hangingPunct="0">
        <a:spcBef>
          <a:spcPts val="80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75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0" fontAlgn="base" hangingPunct="0">
        <a:spcBef>
          <a:spcPts val="70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12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0" fontAlgn="base" hangingPunct="0">
        <a:spcBef>
          <a:spcPts val="601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49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0" fontAlgn="base" hangingPunct="0">
        <a:spcBef>
          <a:spcPts val="49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96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0" fontAlgn="base" hangingPunct="0">
        <a:spcBef>
          <a:spcPts val="49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96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>
            <a:extLst>
              <a:ext uri="{FF2B5EF4-FFF2-40B4-BE49-F238E27FC236}">
                <a16:creationId xmlns:a16="http://schemas.microsoft.com/office/drawing/2014/main" id="{541AC7F2-EB42-45C8-BD98-C51ABEF9A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017" y="123853"/>
            <a:ext cx="7399497" cy="888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54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FARMACO INIZIALE NELL'IPERTIROIDISMO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54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 QUALUNQUE CAUSA:</a:t>
            </a:r>
          </a:p>
        </p:txBody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FE8F09EA-FA91-4C4B-8784-C11B06F29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684" y="2514505"/>
            <a:ext cx="6990494" cy="3050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marL="457200" indent="-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414772" indent="-414772" algn="just" defTabSz="407571" eaLnBrk="0" fontAlgn="base" hangingPunct="0">
              <a:spcBef>
                <a:spcPct val="0"/>
              </a:spcBef>
              <a:spcAft>
                <a:spcPts val="1089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"/>
              <a:tabLst>
                <a:tab pos="414772" algn="l"/>
                <a:tab pos="820903" algn="l"/>
                <a:tab pos="1228474" algn="l"/>
                <a:tab pos="1636044" algn="l"/>
                <a:tab pos="2043616" algn="l"/>
                <a:tab pos="2451186" algn="l"/>
                <a:tab pos="2858758" algn="l"/>
                <a:tab pos="3266328" algn="l"/>
                <a:tab pos="3673900" algn="l"/>
                <a:tab pos="4081470" algn="l"/>
                <a:tab pos="4489042" algn="l"/>
                <a:tab pos="4896612" algn="l"/>
                <a:tab pos="5304183" algn="l"/>
                <a:tab pos="5711754" algn="l"/>
                <a:tab pos="6119325" algn="l"/>
                <a:tab pos="6526896" algn="l"/>
                <a:tab pos="6934467" algn="l"/>
                <a:tab pos="7342038" algn="l"/>
                <a:tab pos="7749609" algn="l"/>
                <a:tab pos="8157180" algn="l"/>
                <a:tab pos="8564751" algn="l"/>
              </a:tabLst>
              <a:defRPr/>
            </a:pPr>
            <a:r>
              <a:rPr lang="it-IT" altLang="it-IT" sz="2359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Dose: 20-40 mg/die</a:t>
            </a:r>
          </a:p>
          <a:p>
            <a:pPr marL="414772" indent="-414772" algn="just" defTabSz="407571" eaLnBrk="0" fontAlgn="base" hangingPunct="0">
              <a:spcBef>
                <a:spcPct val="0"/>
              </a:spcBef>
              <a:spcAft>
                <a:spcPts val="1089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"/>
              <a:tabLst>
                <a:tab pos="414772" algn="l"/>
                <a:tab pos="820903" algn="l"/>
                <a:tab pos="1228474" algn="l"/>
                <a:tab pos="1636044" algn="l"/>
                <a:tab pos="2043616" algn="l"/>
                <a:tab pos="2451186" algn="l"/>
                <a:tab pos="2858758" algn="l"/>
                <a:tab pos="3266328" algn="l"/>
                <a:tab pos="3673900" algn="l"/>
                <a:tab pos="4081470" algn="l"/>
                <a:tab pos="4489042" algn="l"/>
                <a:tab pos="4896612" algn="l"/>
                <a:tab pos="5304183" algn="l"/>
                <a:tab pos="5711754" algn="l"/>
                <a:tab pos="6119325" algn="l"/>
                <a:tab pos="6526896" algn="l"/>
                <a:tab pos="6934467" algn="l"/>
                <a:tab pos="7342038" algn="l"/>
                <a:tab pos="7749609" algn="l"/>
                <a:tab pos="8157180" algn="l"/>
                <a:tab pos="8564751" algn="l"/>
              </a:tabLst>
              <a:defRPr/>
            </a:pPr>
            <a:r>
              <a:rPr lang="it-IT" altLang="it-IT" sz="2359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Tempo di somministrazione: ogni 8 – 12 ore</a:t>
            </a:r>
          </a:p>
          <a:p>
            <a:pPr marL="414772" indent="-414772" algn="just" defTabSz="407571" eaLnBrk="0" fontAlgn="base" hangingPunct="0">
              <a:spcBef>
                <a:spcPct val="0"/>
              </a:spcBef>
              <a:spcAft>
                <a:spcPts val="1089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"/>
              <a:tabLst>
                <a:tab pos="414772" algn="l"/>
                <a:tab pos="820903" algn="l"/>
                <a:tab pos="1228474" algn="l"/>
                <a:tab pos="1636044" algn="l"/>
                <a:tab pos="2043616" algn="l"/>
                <a:tab pos="2451186" algn="l"/>
                <a:tab pos="2858758" algn="l"/>
                <a:tab pos="3266328" algn="l"/>
                <a:tab pos="3673900" algn="l"/>
                <a:tab pos="4081470" algn="l"/>
                <a:tab pos="4489042" algn="l"/>
                <a:tab pos="4896612" algn="l"/>
                <a:tab pos="5304183" algn="l"/>
                <a:tab pos="5711754" algn="l"/>
                <a:tab pos="6119325" algn="l"/>
                <a:tab pos="6526896" algn="l"/>
                <a:tab pos="6934467" algn="l"/>
                <a:tab pos="7342038" algn="l"/>
                <a:tab pos="7749609" algn="l"/>
                <a:tab pos="8157180" algn="l"/>
                <a:tab pos="8564751" algn="l"/>
              </a:tabLst>
              <a:defRPr/>
            </a:pPr>
            <a:r>
              <a:rPr lang="it-IT" altLang="it-IT" sz="2359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Razionale: controllo dell’iperattività simpatica causata dall’ipertiroidismo (azione protettiva soprattutto sul cuore)</a:t>
            </a:r>
          </a:p>
          <a:p>
            <a:pPr marL="414772" indent="-414772" algn="just" defTabSz="407571" eaLnBrk="0" fontAlgn="base" hangingPunct="0">
              <a:spcBef>
                <a:spcPct val="0"/>
              </a:spcBef>
              <a:spcAft>
                <a:spcPts val="1089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"/>
              <a:tabLst>
                <a:tab pos="414772" algn="l"/>
                <a:tab pos="820903" algn="l"/>
                <a:tab pos="1228474" algn="l"/>
                <a:tab pos="1636044" algn="l"/>
                <a:tab pos="2043616" algn="l"/>
                <a:tab pos="2451186" algn="l"/>
                <a:tab pos="2858758" algn="l"/>
                <a:tab pos="3266328" algn="l"/>
                <a:tab pos="3673900" algn="l"/>
                <a:tab pos="4081470" algn="l"/>
                <a:tab pos="4489042" algn="l"/>
                <a:tab pos="4896612" algn="l"/>
                <a:tab pos="5304183" algn="l"/>
                <a:tab pos="5711754" algn="l"/>
                <a:tab pos="6119325" algn="l"/>
                <a:tab pos="6526896" algn="l"/>
                <a:tab pos="6934467" algn="l"/>
                <a:tab pos="7342038" algn="l"/>
                <a:tab pos="7749609" algn="l"/>
                <a:tab pos="8157180" algn="l"/>
                <a:tab pos="8564751" algn="l"/>
              </a:tabLst>
              <a:defRPr/>
            </a:pPr>
            <a:r>
              <a:rPr lang="it-IT" altLang="it-IT" sz="2359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Azione aggiuntiva: riduzione della desiodazione periferica della T4 in T3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1A555A6F-267C-46EF-A7F0-8636F3EE4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062" y="1404149"/>
            <a:ext cx="3550429" cy="560358"/>
          </a:xfrm>
          <a:prstGeom prst="rect">
            <a:avLst/>
          </a:prstGeom>
          <a:solidFill>
            <a:srgbClr val="47FFD1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3084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PROPRANOLOLO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975CAE44-1383-474B-9790-4DEB2A86D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439" y="5940625"/>
            <a:ext cx="5490062" cy="560358"/>
          </a:xfrm>
          <a:prstGeom prst="rect">
            <a:avLst/>
          </a:prstGeom>
          <a:solidFill>
            <a:srgbClr val="47FFD1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3084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Può essere iniziata dal MMG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>
            <a:extLst>
              <a:ext uri="{FF2B5EF4-FFF2-40B4-BE49-F238E27FC236}">
                <a16:creationId xmlns:a16="http://schemas.microsoft.com/office/drawing/2014/main" id="{E9F3473B-2653-4E32-8484-995362E19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684" y="2253838"/>
            <a:ext cx="6990494" cy="290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marL="457200" indent="-457200"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04875" algn="l"/>
                <a:tab pos="1354138" algn="l"/>
                <a:tab pos="1803400" algn="l"/>
                <a:tab pos="2252663" algn="l"/>
                <a:tab pos="2701925" algn="l"/>
                <a:tab pos="3151188" algn="l"/>
                <a:tab pos="3600450" algn="l"/>
                <a:tab pos="4049713" algn="l"/>
                <a:tab pos="4498975" algn="l"/>
                <a:tab pos="4948238" algn="l"/>
                <a:tab pos="5397500" algn="l"/>
                <a:tab pos="5846763" algn="l"/>
                <a:tab pos="6296025" algn="l"/>
                <a:tab pos="6745288" algn="l"/>
                <a:tab pos="7194550" algn="l"/>
                <a:tab pos="7643813" algn="l"/>
                <a:tab pos="8093075" algn="l"/>
                <a:tab pos="8542338" algn="l"/>
                <a:tab pos="8991600" algn="l"/>
                <a:tab pos="94408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414772" indent="-414772" algn="just" defTabSz="407571" eaLnBrk="0" fontAlgn="base" hangingPunct="0">
              <a:spcBef>
                <a:spcPct val="0"/>
              </a:spcBef>
              <a:spcAft>
                <a:spcPts val="1089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"/>
              <a:tabLst>
                <a:tab pos="414772" algn="l"/>
                <a:tab pos="820903" algn="l"/>
                <a:tab pos="1228474" algn="l"/>
                <a:tab pos="1636044" algn="l"/>
                <a:tab pos="2043616" algn="l"/>
                <a:tab pos="2451186" algn="l"/>
                <a:tab pos="2858758" algn="l"/>
                <a:tab pos="3266328" algn="l"/>
                <a:tab pos="3673900" algn="l"/>
                <a:tab pos="4081470" algn="l"/>
                <a:tab pos="4489042" algn="l"/>
                <a:tab pos="4896612" algn="l"/>
                <a:tab pos="5304183" algn="l"/>
                <a:tab pos="5711754" algn="l"/>
                <a:tab pos="6119325" algn="l"/>
                <a:tab pos="6526896" algn="l"/>
                <a:tab pos="6934467" algn="l"/>
                <a:tab pos="7342038" algn="l"/>
                <a:tab pos="7749609" algn="l"/>
                <a:tab pos="8157180" algn="l"/>
                <a:tab pos="8564751" algn="l"/>
              </a:tabLst>
              <a:defRPr/>
            </a:pPr>
            <a:r>
              <a:rPr lang="it-IT" altLang="it-IT" sz="2359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Razionale: Riduzione della sintesi di ormoni tiroidei da parte della tiroide.</a:t>
            </a:r>
          </a:p>
          <a:p>
            <a:pPr marL="414772" indent="-414772" algn="just" defTabSz="407571" eaLnBrk="0" fontAlgn="base" hangingPunct="0">
              <a:spcBef>
                <a:spcPct val="0"/>
              </a:spcBef>
              <a:spcAft>
                <a:spcPts val="1089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"/>
              <a:tabLst>
                <a:tab pos="414772" algn="l"/>
                <a:tab pos="820903" algn="l"/>
                <a:tab pos="1228474" algn="l"/>
                <a:tab pos="1636044" algn="l"/>
                <a:tab pos="2043616" algn="l"/>
                <a:tab pos="2451186" algn="l"/>
                <a:tab pos="2858758" algn="l"/>
                <a:tab pos="3266328" algn="l"/>
                <a:tab pos="3673900" algn="l"/>
                <a:tab pos="4081470" algn="l"/>
                <a:tab pos="4489042" algn="l"/>
                <a:tab pos="4896612" algn="l"/>
                <a:tab pos="5304183" algn="l"/>
                <a:tab pos="5711754" algn="l"/>
                <a:tab pos="6119325" algn="l"/>
                <a:tab pos="6526896" algn="l"/>
                <a:tab pos="6934467" algn="l"/>
                <a:tab pos="7342038" algn="l"/>
                <a:tab pos="7749609" algn="l"/>
                <a:tab pos="8157180" algn="l"/>
                <a:tab pos="8564751" algn="l"/>
              </a:tabLst>
              <a:defRPr/>
            </a:pPr>
            <a:r>
              <a:rPr lang="it-IT" altLang="it-IT" sz="2359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Azione aggiuntiva del Propyltiouracile: riduzione della desiodazione periferica della T4 in T3.</a:t>
            </a:r>
          </a:p>
          <a:p>
            <a:pPr marL="414772" indent="-414772" algn="just" defTabSz="407571" eaLnBrk="0" fontAlgn="base" hangingPunct="0">
              <a:spcBef>
                <a:spcPct val="0"/>
              </a:spcBef>
              <a:spcAft>
                <a:spcPts val="1089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"/>
              <a:tabLst>
                <a:tab pos="414772" algn="l"/>
                <a:tab pos="820903" algn="l"/>
                <a:tab pos="1228474" algn="l"/>
                <a:tab pos="1636044" algn="l"/>
                <a:tab pos="2043616" algn="l"/>
                <a:tab pos="2451186" algn="l"/>
                <a:tab pos="2858758" algn="l"/>
                <a:tab pos="3266328" algn="l"/>
                <a:tab pos="3673900" algn="l"/>
                <a:tab pos="4081470" algn="l"/>
                <a:tab pos="4489042" algn="l"/>
                <a:tab pos="4896612" algn="l"/>
                <a:tab pos="5304183" algn="l"/>
                <a:tab pos="5711754" algn="l"/>
                <a:tab pos="6119325" algn="l"/>
                <a:tab pos="6526896" algn="l"/>
                <a:tab pos="6934467" algn="l"/>
                <a:tab pos="7342038" algn="l"/>
                <a:tab pos="7749609" algn="l"/>
                <a:tab pos="8157180" algn="l"/>
                <a:tab pos="8564751" algn="l"/>
              </a:tabLst>
              <a:defRPr/>
            </a:pPr>
            <a:r>
              <a:rPr lang="it-IT" altLang="it-IT" sz="2359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 Propiltiouracile è importabile dall’estero su prescrizione specialistica.</a:t>
            </a:r>
          </a:p>
        </p:txBody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61C15A2E-C727-4CDE-92ED-0F6C924A4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3307" y="71298"/>
            <a:ext cx="5957905" cy="52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0823" rIns="81646" bIns="40823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54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TERAPIA TIREOSTATICA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A1A88DD8-47D7-454E-8D0D-F4F833C75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5720" y="816567"/>
            <a:ext cx="3804922" cy="979191"/>
          </a:xfrm>
          <a:prstGeom prst="rect">
            <a:avLst/>
          </a:prstGeom>
          <a:solidFill>
            <a:srgbClr val="47FFD1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TAPAZOLE</a:t>
            </a:r>
          </a:p>
          <a:p>
            <a:pPr algn="ctr"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903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PROPILTIOURACILE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3509A773-EDCC-427E-8974-66E67A9E3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2156" y="5649714"/>
            <a:ext cx="7707689" cy="923535"/>
          </a:xfrm>
          <a:prstGeom prst="rect">
            <a:avLst/>
          </a:prstGeom>
          <a:solidFill>
            <a:srgbClr val="47FFD1"/>
          </a:solid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0757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  <a:defRPr/>
            </a:pPr>
            <a:r>
              <a:rPr lang="it-IT" altLang="it-IT" sz="2722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Iniziata preferibilmente dallo specialista endocrinologo al termine dell’iter diagnostico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EE516CE4-5B77-4CC0-A7DB-666805F6E7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8" y="1360720"/>
            <a:ext cx="12067696" cy="287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864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4E8B44AF-8003-4C15-876F-27AD6DE32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8" y="259002"/>
            <a:ext cx="12139602" cy="405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780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8288B4B6-6093-4ABB-B301-4D775B345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90" y="115569"/>
            <a:ext cx="11541892" cy="640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3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27A7E6A9-E56F-405A-99E1-D7947A2887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10" y="555165"/>
            <a:ext cx="11793020" cy="506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47317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 New Roman"/>
        <a:ea typeface="Microsoft YaHei"/>
        <a:cs typeface=""/>
      </a:majorFont>
      <a:minorFont>
        <a:latin typeface="Times New Roman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104</Words>
  <Application>Microsoft Office PowerPoint</Application>
  <PresentationFormat>Widescreen</PresentationFormat>
  <Paragraphs>17</Paragraphs>
  <Slides>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Times New Roman</vt:lpstr>
      <vt:lpstr>Wingdings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1</cp:revision>
  <dcterms:created xsi:type="dcterms:W3CDTF">2019-09-08T18:58:28Z</dcterms:created>
  <dcterms:modified xsi:type="dcterms:W3CDTF">2019-09-08T19:06:58Z</dcterms:modified>
</cp:coreProperties>
</file>