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8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0100F-8297-4DBF-AF61-1A352CC49D61}" type="datetimeFigureOut">
              <a:rPr lang="it-IT" smtClean="0"/>
              <a:t>31/08/2019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56456-602D-4CBE-8CA3-FA05A12E37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07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D684559B-E374-4380-B5D7-8DCCE662C5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D9F0F8F7-981B-4D60-BE20-CCD6B581E998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4273" name="Text Box 1">
            <a:extLst>
              <a:ext uri="{FF2B5EF4-FFF2-40B4-BE49-F238E27FC236}">
                <a16:creationId xmlns:a16="http://schemas.microsoft.com/office/drawing/2014/main" id="{08243D3F-0AB7-4C20-BCF9-BEB1BED0F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1876088"/>
            <a:ext cx="3611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9770A39-B7D8-47B6-82FB-5E3619E66F18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849EF7F6-B1EE-4D16-ACD1-AEC92925C9C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20232688" y="354013"/>
            <a:ext cx="40465376" cy="227631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0F9DFA84-D2FB-413B-BFCD-033318C13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5046663"/>
            <a:ext cx="6454775" cy="474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D8F3D569-446E-4CEB-8C73-8E61C0F671A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74D95FBC-D8E2-49EE-B516-3948BBB2435E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5297" name="Text Box 1">
            <a:extLst>
              <a:ext uri="{FF2B5EF4-FFF2-40B4-BE49-F238E27FC236}">
                <a16:creationId xmlns:a16="http://schemas.microsoft.com/office/drawing/2014/main" id="{BD4BE68D-8D2B-42C6-8F61-0CCE34E00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1876088"/>
            <a:ext cx="3611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4B2814F6-84BE-4E3D-AA57-4F92D79140CB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60D3DBEE-5D9A-4C74-B211-8ED726B9F82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42988" y="949325"/>
            <a:ext cx="6245225" cy="4684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3A4D3618-7889-4DC4-A48F-585E1D932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4325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>
            <a:extLst>
              <a:ext uri="{FF2B5EF4-FFF2-40B4-BE49-F238E27FC236}">
                <a16:creationId xmlns:a16="http://schemas.microsoft.com/office/drawing/2014/main" id="{0E8248C7-0CCE-44D3-AD09-45B93A9D92F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</a:tabLst>
              <a:defRPr/>
            </a:pPr>
            <a:fld id="{45AF420B-F9D4-4682-84E8-655692ADFF1C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4838" algn="l"/>
                  <a:tab pos="3594100" algn="l"/>
                </a:tabLst>
                <a:defRPr/>
              </a:pPr>
              <a:t>3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56321" name="Text Box 1">
            <a:extLst>
              <a:ext uri="{FF2B5EF4-FFF2-40B4-BE49-F238E27FC236}">
                <a16:creationId xmlns:a16="http://schemas.microsoft.com/office/drawing/2014/main" id="{4A443C72-AA51-4267-8FA3-378FA608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1876088"/>
            <a:ext cx="3611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00992CC0-5884-4117-A7C5-B7E6EA318325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+mn-cs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1AB822E0-02D8-432C-A8E3-BFF85166C5B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42988" y="949325"/>
            <a:ext cx="6245225" cy="4684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0040A1D4-5962-43BC-B03F-FEB124F20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438" y="5938838"/>
            <a:ext cx="6664325" cy="562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A3E05C-87B4-4781-BF0A-B537C98C7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BFF7FA9-CA3B-4A56-BB34-BE210BB4E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3496DCA-A6FE-4AC6-9A64-6B2056D9E46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67927DF-389E-4618-AC92-BFAB72DA769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134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62AFBD-9AF2-44B2-BE98-1E796171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1AB4B6-799E-4862-98BE-05CD5E8CB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F8E51E-3408-41B2-8464-E262B4DF44A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FF6B480-00CA-4406-9FFB-052D49AAAA0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01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209F38F-BB07-4389-99C4-9B91E720C9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2000" y="273629"/>
            <a:ext cx="2739841" cy="530263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7F328B-BF01-4772-8480-8F5E6F302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39039" cy="530263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03E2527-5169-443E-A0B5-C55AE4DEAAE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88ADA4E-86E2-45F4-A702-A2A7F5B83A4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5400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B94AEB-0FC2-4D89-8F93-2B1741F50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F681B4A-A478-4075-B142-4C14A0147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0B55647-1A82-4DB5-AE19-F278EDC414C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FEB2D36-2BC1-440B-9D9E-C1D613EDE5E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8422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3BE42B-29F8-4E50-B418-65747DFB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ED9363-4DEA-479F-99C3-E8FEA19FA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355613D-62D9-48E1-ACCF-DD3D2566A60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E3421E6-7158-404B-AD9E-458E1664427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295887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0C6C15-7C1B-46C4-97F8-1ECD3B5BE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0880E5A-FF82-4CC8-8B1D-458A5DF86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A3A11C4-0866-4CD1-B427-BA35C0F8685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638523-3F2B-4D67-B4F8-2303D71B557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02190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C6D199-C829-497B-9FB2-64AA284BB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756F82-E7F1-43EE-A610-E0C5D04F0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89439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1F61B99-9C2E-4356-A337-4C3FB6987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2400" y="1604329"/>
            <a:ext cx="5389441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AA55A62-A9CF-4BCD-9A3B-9DB116861E4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7BF34DE-832B-4C0E-A353-DE8993FCBA1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9201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460EE1-3C1F-4E76-A449-49CEA3186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22CE50-18F6-460A-9BA0-9BD175119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23A216-041E-44C8-80C3-F5B0471A2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125B9A0-6DC7-4CA8-ABD3-646973368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1B244BE-EE89-4EFD-9C19-950A2DE007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2DDC4F-20EB-4C08-AFFB-B49F237591F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9644763-B549-43D9-8AE8-E314CC4830C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32237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E6E456-1BC9-4F55-9734-062FECE8B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524891F-0CBB-4166-8916-4BFA85A0D9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9D71245-65E2-49B6-8F51-7796BE886AE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252717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A7536F9-EC5A-4921-AE05-AEAAE9487D1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77AB9D-5880-46C9-83EF-F7744556B0E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91673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1E7A26-FF39-47D2-BBFC-E91D756A1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08B3EF-C7C6-440F-AE11-8DBEBC6F5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E364BF6-9BEA-47C8-9C9A-BC7CBB11D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62BF83-85CD-477C-A392-F75B1DD30C1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3CADE6B-D462-4B80-82A0-0869612B9B4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714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147BAB-A233-4A0F-831D-1D3DACBDE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48A2DC-0E4B-418C-9B01-3D69A069C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DE312A5-1568-4000-B60B-1188F99A56F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B6E647E-FB43-4318-978A-0401BB37C56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08640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34A13E-711A-4AFF-BE44-AD5ADAB9F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E8A0EC2-9A54-4FBB-AEB4-746495AA3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378290-6820-4D69-8970-2AA4DAE8F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6AA93C5-E561-4F0D-B23D-A0406A5E5A2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4BD19EE-F7D3-4667-BB25-56A48D1675D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88581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3CF600-E4D7-42B5-9B7D-6C7DF2E4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1628894-593E-4550-8F63-2447636D5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855E5E1-6D0E-4273-BFE6-1C761EBBEE2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047240-475E-4C07-90DA-CE9A3153794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617837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F85818C-423D-4E6F-91E3-802DDD47B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2000" y="273629"/>
            <a:ext cx="2739841" cy="530263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C8E52E3-2EDC-4DC8-A60D-9534DB0C4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8641" y="273629"/>
            <a:ext cx="8039039" cy="530263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8B386D7-0027-445E-927C-3569AC8FAF9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D340C27-DE15-4217-8FDD-5E9E0AFE1BB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239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285868-AE72-4ACE-B0CA-0C9E7D99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06F908-7C76-4BE0-B609-8F40054BB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AFACD51-40CD-40C1-8956-D725A818B87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62E0FCC-AF4D-4E5E-BFF3-E825ADE0674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48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6C2882-2660-4794-A435-0F37737E4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8D9674-A97A-47D7-916B-4C1E2BE64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41" y="1604329"/>
            <a:ext cx="5389439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025F9C-DAB5-44A9-A35A-8DF97EE48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2400" y="1604329"/>
            <a:ext cx="5389441" cy="397193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04CE953-5295-4DCB-8617-5644430E580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9F3B131-B3A8-48A5-A813-E1CB88F449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6060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E37397-7468-4F05-BB79-F04CCD121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7E1F0F9-25F4-42D6-9DEA-5CC37E95C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7AC5799-9FF0-48D8-AB01-6C2A1429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9DD054-BF31-4D76-96A8-DD9C298C7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1DD3440-BA01-4398-A6A2-4FFC2390A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723605-19C1-4DAA-8181-DA07C6B2169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E6EA2B9-5BA7-4E01-BCF9-830104EC7B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3079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614F6B-1C0E-40CA-B9BD-CACD109A6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6FDC0B5-0F45-4603-870D-21E8D849CC0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FC9352D-65EB-4A54-8A89-ED039E83C40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5294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160D499B-B77B-4088-86F8-92805702B3A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B9068E6-31DD-4FE8-82B4-0A6503E03C5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5312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29021-F167-4154-8003-36E6B91E3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9635B2-30F6-491E-96E5-804E72926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7FDFA6A-D5D7-4EB5-BE7E-FA956CA77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1EF0BB-FBF3-43FE-A72D-DD10CB620B03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35E53F-D30F-4872-8500-542B2EC0E0A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77706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23C198-9BB7-43A1-985E-DB80624C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30C698A-25B5-432F-B536-39D6EAF01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3CFD897-2DD9-44CB-BD39-9C0D27FEC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842F00-022E-48DB-A7CE-38E7DBCD430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5DE2352-3D02-45F7-8890-265A049507B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391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E498EB39-696D-4826-958B-4824D418A9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63200" cy="113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A9D9E1EF-00DC-4CD3-8556-75A1D1772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9"/>
            <a:ext cx="10963200" cy="39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FE75D397-77D4-4398-A4EB-92C0C29D1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1" y="6247376"/>
            <a:ext cx="2833920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A416F530-A723-4FD4-A462-39EAD0F73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321" y="6247376"/>
            <a:ext cx="3857279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BE5CDE8-808A-4051-8F8B-9884914A124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9840" y="6247376"/>
            <a:ext cx="2832001" cy="46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FontTx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</a:tabLst>
              <a:defRPr sz="2177">
                <a:solidFill>
                  <a:srgbClr val="333399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fld id="{01424A26-70E5-40D7-BE97-F7C492AA33F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7773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 kern="1200">
          <a:solidFill>
            <a:srgbClr val="000000"/>
          </a:solidFill>
          <a:latin typeface="+mj-lt"/>
          <a:ea typeface="+mj-ea"/>
          <a:cs typeface="+mj-cs"/>
        </a:defRPr>
      </a:lvl1pPr>
      <a:lvl2pPr marL="674004" indent="-259232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marL="1036930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marL="1451701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marL="1866473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281245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696017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110789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525561" indent="-207386" algn="ctr" defTabSz="407571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45">
          <a:solidFill>
            <a:srgbClr val="000000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11079" indent="-311079" algn="l" defTabSz="407571" rtl="0" eaLnBrk="0" fontAlgn="base" hangingPunct="0">
        <a:spcBef>
          <a:spcPts val="80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75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spcBef>
          <a:spcPts val="70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12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spcBef>
          <a:spcPts val="601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49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spcBef>
          <a:spcPts val="49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spcBef>
          <a:spcPts val="49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3028DAF1-2236-45A2-9F3F-5A8FFCCB6C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641" y="273629"/>
            <a:ext cx="10963200" cy="113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 titolo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F771B49E-6F3F-481E-AA70-014802638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641" y="1604329"/>
            <a:ext cx="10963200" cy="39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09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Fai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C762CDD3-897C-4261-BB9A-82A9AF7C1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1" y="6247376"/>
            <a:ext cx="2833920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935FC819-9566-4DAF-AED0-130E90B71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8321" y="6247376"/>
            <a:ext cx="3857279" cy="46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633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7D1ED1ED-3933-4E0A-8243-EB63BFC3E95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9840" y="6247376"/>
            <a:ext cx="2832001" cy="46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Tx/>
              <a:buFontTx/>
              <a:buNone/>
              <a:tabLst>
                <a:tab pos="407571" algn="l"/>
                <a:tab pos="815142" algn="l"/>
                <a:tab pos="1222713" algn="l"/>
                <a:tab pos="1630284" algn="l"/>
                <a:tab pos="2037855" algn="l"/>
              </a:tabLst>
              <a:defRPr sz="127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fld id="{CA784B5C-9591-45E3-BF03-8F830869DFD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868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 kern="1200">
          <a:solidFill>
            <a:srgbClr val="000000"/>
          </a:solidFill>
          <a:latin typeface="+mj-lt"/>
          <a:ea typeface="+mj-ea"/>
          <a:cs typeface="+mj-cs"/>
        </a:defRPr>
      </a:lvl1pPr>
      <a:lvl2pPr marL="674004" indent="-259232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036930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451701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1866473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281245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696017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110789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525561" indent="-207386"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5171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11079" indent="-311079" algn="l" defTabSz="407571" rtl="0" eaLnBrk="0" fontAlgn="base" hangingPunct="0">
        <a:lnSpc>
          <a:spcPct val="93000"/>
        </a:lnSpc>
        <a:spcBef>
          <a:spcPct val="0"/>
        </a:spcBef>
        <a:spcAft>
          <a:spcPts val="1418"/>
        </a:spcAft>
        <a:buClr>
          <a:srgbClr val="000000"/>
        </a:buClr>
        <a:buSzPct val="100000"/>
        <a:buFont typeface="Times New Roman" panose="02020603050405020304" pitchFamily="18" charset="0"/>
        <a:defRPr sz="3175" kern="1200">
          <a:solidFill>
            <a:srgbClr val="000000"/>
          </a:solidFill>
          <a:latin typeface="+mn-lt"/>
          <a:ea typeface="+mn-ea"/>
          <a:cs typeface="+mn-cs"/>
        </a:defRPr>
      </a:lvl1pPr>
      <a:lvl2pPr marL="674004" indent="-259232" algn="l" defTabSz="407571" rtl="0" eaLnBrk="0" fontAlgn="base" hangingPunct="0">
        <a:lnSpc>
          <a:spcPct val="93000"/>
        </a:lnSpc>
        <a:spcBef>
          <a:spcPct val="0"/>
        </a:spcBef>
        <a:spcAft>
          <a:spcPts val="1134"/>
        </a:spcAft>
        <a:buClr>
          <a:srgbClr val="000000"/>
        </a:buClr>
        <a:buSzPct val="100000"/>
        <a:buFont typeface="Times New Roman" panose="02020603050405020304" pitchFamily="18" charset="0"/>
        <a:defRPr sz="2812" kern="1200">
          <a:solidFill>
            <a:srgbClr val="000000"/>
          </a:solidFill>
          <a:latin typeface="+mn-lt"/>
          <a:ea typeface="+mn-ea"/>
          <a:cs typeface="+mn-cs"/>
        </a:defRPr>
      </a:lvl2pPr>
      <a:lvl3pPr marL="1036930" indent="-207386" algn="l" defTabSz="407571" rtl="0" eaLnBrk="0" fontAlgn="base" hangingPunct="0">
        <a:lnSpc>
          <a:spcPct val="93000"/>
        </a:lnSpc>
        <a:spcBef>
          <a:spcPct val="0"/>
        </a:spcBef>
        <a:spcAft>
          <a:spcPts val="851"/>
        </a:spcAft>
        <a:buClr>
          <a:srgbClr val="000000"/>
        </a:buClr>
        <a:buSzPct val="100000"/>
        <a:buFont typeface="Times New Roman" panose="02020603050405020304" pitchFamily="18" charset="0"/>
        <a:defRPr sz="2359" kern="1200">
          <a:solidFill>
            <a:srgbClr val="000000"/>
          </a:solidFill>
          <a:latin typeface="+mn-lt"/>
          <a:ea typeface="+mn-ea"/>
          <a:cs typeface="+mn-cs"/>
        </a:defRPr>
      </a:lvl3pPr>
      <a:lvl4pPr marL="1451701" indent="-207386" algn="l" defTabSz="407571" rtl="0" eaLnBrk="0" fontAlgn="base" hangingPunct="0">
        <a:lnSpc>
          <a:spcPct val="93000"/>
        </a:lnSpc>
        <a:spcBef>
          <a:spcPct val="0"/>
        </a:spcBef>
        <a:spcAft>
          <a:spcPts val="567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4pPr>
      <a:lvl5pPr marL="1866473" indent="-207386" algn="l" defTabSz="407571" rtl="0" eaLnBrk="0" fontAlgn="base" hangingPunct="0">
        <a:lnSpc>
          <a:spcPct val="93000"/>
        </a:lnSpc>
        <a:spcBef>
          <a:spcPct val="0"/>
        </a:spcBef>
        <a:spcAft>
          <a:spcPts val="284"/>
        </a:spcAft>
        <a:buClr>
          <a:srgbClr val="000000"/>
        </a:buClr>
        <a:buSzPct val="100000"/>
        <a:buFont typeface="Times New Roman" panose="02020603050405020304" pitchFamily="18" charset="0"/>
        <a:defRPr sz="1996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C05BB244-B425-4863-A5A5-9197BDD5A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0697" y="260668"/>
            <a:ext cx="8138294" cy="942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631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DEFINIZIONE DI IPOTIROIDISMO PRIMITIVO CONCLAMATO o FRANCO</a:t>
            </a:r>
          </a:p>
        </p:txBody>
      </p:sp>
      <p:sp>
        <p:nvSpPr>
          <p:cNvPr id="12290" name="AutoShape 2">
            <a:extLst>
              <a:ext uri="{FF2B5EF4-FFF2-40B4-BE49-F238E27FC236}">
                <a16:creationId xmlns:a16="http://schemas.microsoft.com/office/drawing/2014/main" id="{470A5117-62F7-4A5F-B482-9658B1DCA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07" y="1916842"/>
            <a:ext cx="4632456" cy="794910"/>
          </a:xfrm>
          <a:prstGeom prst="roundRect">
            <a:avLst>
              <a:gd name="adj" fmla="val 19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-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TSH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elevato</a:t>
            </a:r>
            <a:endParaRPr lang="en-GB" altLang="it-IT" sz="2177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-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FT4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inferiore</a:t>
            </a: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ai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limiti</a:t>
            </a: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di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norma</a:t>
            </a:r>
            <a:endParaRPr lang="en-GB" altLang="it-IT" sz="2177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E054E875-1EE6-47BC-9425-41C950860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145" y="3715591"/>
            <a:ext cx="8138295" cy="942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631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DEFINIZIONE DI IPOTIROIDISMO PRIMITIVO SUBCLINICO o LIEVE</a:t>
            </a:r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42F1F3C3-2584-4956-A88F-DACD3AAE1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07" y="5229190"/>
            <a:ext cx="4018506" cy="794910"/>
          </a:xfrm>
          <a:prstGeom prst="roundRect">
            <a:avLst>
              <a:gd name="adj" fmla="val 19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-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TSH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elevato</a:t>
            </a:r>
            <a:endParaRPr lang="en-GB" altLang="it-IT" sz="2177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-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FT4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entro</a:t>
            </a: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i</a:t>
            </a: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limiti</a:t>
            </a:r>
            <a:r>
              <a:rPr lang="en-GB" altLang="it-IT" sz="2177" b="1" dirty="0">
                <a:solidFill>
                  <a:srgbClr val="000066"/>
                </a:solidFill>
                <a:latin typeface="Comic Sans MS" panose="030F0702030302020204" pitchFamily="66" charset="0"/>
              </a:rPr>
              <a:t> di </a:t>
            </a:r>
            <a:r>
              <a:rPr lang="en-GB" altLang="it-IT" sz="2177" b="1" dirty="0" err="1">
                <a:solidFill>
                  <a:srgbClr val="000066"/>
                </a:solidFill>
                <a:latin typeface="Comic Sans MS" panose="030F0702030302020204" pitchFamily="66" charset="0"/>
              </a:rPr>
              <a:t>norma</a:t>
            </a:r>
            <a:endParaRPr lang="en-GB" altLang="it-IT" sz="2177" b="1" dirty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CE119C-15A8-4C09-AF46-2FC9243B4739}"/>
              </a:ext>
            </a:extLst>
          </p:cNvPr>
          <p:cNvSpPr txBox="1"/>
          <p:nvPr/>
        </p:nvSpPr>
        <p:spPr>
          <a:xfrm>
            <a:off x="8706847" y="6290202"/>
            <a:ext cx="1749197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it-IT" sz="1452" b="1" i="1" dirty="0">
                <a:solidFill>
                  <a:srgbClr val="0070C0"/>
                </a:solidFill>
                <a:latin typeface="Bookman Old Style" panose="020506040505050202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t>Giampaolo Papi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>
            <a:extLst>
              <a:ext uri="{FF2B5EF4-FFF2-40B4-BE49-F238E27FC236}">
                <a16:creationId xmlns:a16="http://schemas.microsoft.com/office/drawing/2014/main" id="{6B37A748-C2CC-46F5-B77D-8108E569A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412" y="227545"/>
            <a:ext cx="8138295" cy="501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631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DEFINIZIONE DI IPOTIROIDISMO</a:t>
            </a:r>
          </a:p>
        </p:txBody>
      </p:sp>
      <p:sp>
        <p:nvSpPr>
          <p:cNvPr id="13314" name="AutoShape 2">
            <a:extLst>
              <a:ext uri="{FF2B5EF4-FFF2-40B4-BE49-F238E27FC236}">
                <a16:creationId xmlns:a16="http://schemas.microsoft.com/office/drawing/2014/main" id="{CEC6BD34-ED00-4E57-BF51-D04EAF065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7638" y="1273095"/>
            <a:ext cx="3585695" cy="429746"/>
          </a:xfrm>
          <a:prstGeom prst="roundRect">
            <a:avLst>
              <a:gd name="adj" fmla="val 19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07571" fontAlgn="base">
              <a:lnSpc>
                <a:spcPct val="109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it-IT" sz="2177" b="1">
                <a:solidFill>
                  <a:srgbClr val="000066"/>
                </a:solidFill>
                <a:latin typeface="Comic Sans MS" panose="030F0702030302020204" pitchFamily="66" charset="0"/>
              </a:rPr>
              <a:t>TSH elevato QUANTO??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0025B4D-5ED0-41E2-84FB-8AF6C2FD3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207" y="1142041"/>
            <a:ext cx="4376620" cy="718635"/>
          </a:xfrm>
          <a:prstGeom prst="rect">
            <a:avLst/>
          </a:prstGeom>
          <a:noFill/>
          <a:ln w="29160" cap="sq">
            <a:solidFill>
              <a:srgbClr val="00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it-IT" sz="1633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13316" name="Oval 4">
            <a:extLst>
              <a:ext uri="{FF2B5EF4-FFF2-40B4-BE49-F238E27FC236}">
                <a16:creationId xmlns:a16="http://schemas.microsoft.com/office/drawing/2014/main" id="{BA0C89EB-6F69-41BF-9287-4B6BC0712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1726" y="2645559"/>
            <a:ext cx="2351767" cy="1764185"/>
          </a:xfrm>
          <a:prstGeom prst="ellipse">
            <a:avLst/>
          </a:prstGeom>
          <a:noFill/>
          <a:ln w="3816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8955" tIns="58132" rIns="98955" bIns="58132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NHANES III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359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4.12 mcIU/ml</a:t>
            </a:r>
          </a:p>
        </p:txBody>
      </p:sp>
      <p:sp>
        <p:nvSpPr>
          <p:cNvPr id="13317" name="Oval 5">
            <a:extLst>
              <a:ext uri="{FF2B5EF4-FFF2-40B4-BE49-F238E27FC236}">
                <a16:creationId xmlns:a16="http://schemas.microsoft.com/office/drawing/2014/main" id="{8DA5383E-425B-4357-A922-D37CDA18C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1999" y="2310003"/>
            <a:ext cx="2743488" cy="2392092"/>
          </a:xfrm>
          <a:prstGeom prst="ellipse">
            <a:avLst/>
          </a:prstGeom>
          <a:noFill/>
          <a:ln w="3816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8955" tIns="58132" rIns="98955" bIns="58132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190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National Academy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190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Clinical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1905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Biochemistry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359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2.5 mcIU/ml</a:t>
            </a:r>
          </a:p>
        </p:txBody>
      </p:sp>
      <p:sp>
        <p:nvSpPr>
          <p:cNvPr id="13318" name="Oval 6">
            <a:extLst>
              <a:ext uri="{FF2B5EF4-FFF2-40B4-BE49-F238E27FC236}">
                <a16:creationId xmlns:a16="http://schemas.microsoft.com/office/drawing/2014/main" id="{E6B49DCA-59B8-4C00-A7FE-2C89259DC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579" y="4735217"/>
            <a:ext cx="2351767" cy="1764186"/>
          </a:xfrm>
          <a:prstGeom prst="ellipse">
            <a:avLst/>
          </a:prstGeom>
          <a:noFill/>
          <a:ln w="3816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8955" tIns="58132" rIns="98955" bIns="58132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AACE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359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359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mcIU/ml</a:t>
            </a:r>
          </a:p>
        </p:txBody>
      </p:sp>
      <p:cxnSp>
        <p:nvCxnSpPr>
          <p:cNvPr id="13319" name="AutoShape 7">
            <a:extLst>
              <a:ext uri="{FF2B5EF4-FFF2-40B4-BE49-F238E27FC236}">
                <a16:creationId xmlns:a16="http://schemas.microsoft.com/office/drawing/2014/main" id="{97F8A41B-60A4-4F8A-A743-1A62D8900352}"/>
              </a:ext>
            </a:extLst>
          </p:cNvPr>
          <p:cNvCxnSpPr>
            <a:cxnSpLocks noChangeShapeType="1"/>
            <a:stCxn id="13316" idx="4"/>
            <a:endCxn id="13318" idx="1"/>
          </p:cNvCxnSpPr>
          <p:nvPr/>
        </p:nvCxnSpPr>
        <p:spPr bwMode="auto">
          <a:xfrm>
            <a:off x="3896889" y="4409743"/>
            <a:ext cx="1193886" cy="583262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320" name="AutoShape 8">
            <a:extLst>
              <a:ext uri="{FF2B5EF4-FFF2-40B4-BE49-F238E27FC236}">
                <a16:creationId xmlns:a16="http://schemas.microsoft.com/office/drawing/2014/main" id="{35A1B84D-B1E2-4907-A311-45860D6F0B88}"/>
              </a:ext>
            </a:extLst>
          </p:cNvPr>
          <p:cNvCxnSpPr>
            <a:cxnSpLocks noChangeShapeType="1"/>
            <a:stCxn id="13318" idx="7"/>
            <a:endCxn id="13317" idx="4"/>
          </p:cNvCxnSpPr>
          <p:nvPr/>
        </p:nvCxnSpPr>
        <p:spPr bwMode="auto">
          <a:xfrm flipV="1">
            <a:off x="6754150" y="4702095"/>
            <a:ext cx="1460313" cy="290911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3321" name="AutoShape 9">
            <a:extLst>
              <a:ext uri="{FF2B5EF4-FFF2-40B4-BE49-F238E27FC236}">
                <a16:creationId xmlns:a16="http://schemas.microsoft.com/office/drawing/2014/main" id="{51A27AB4-6434-429D-B9BC-8929B612A912}"/>
              </a:ext>
            </a:extLst>
          </p:cNvPr>
          <p:cNvCxnSpPr>
            <a:cxnSpLocks noChangeShapeType="1"/>
            <a:stCxn id="13316" idx="6"/>
            <a:endCxn id="13317" idx="2"/>
          </p:cNvCxnSpPr>
          <p:nvPr/>
        </p:nvCxnSpPr>
        <p:spPr bwMode="auto">
          <a:xfrm flipV="1">
            <a:off x="5073493" y="3506769"/>
            <a:ext cx="1768506" cy="21602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62F9047-F7B7-47C9-AD2A-C4FF0646DB47}"/>
              </a:ext>
            </a:extLst>
          </p:cNvPr>
          <p:cNvSpPr txBox="1"/>
          <p:nvPr/>
        </p:nvSpPr>
        <p:spPr>
          <a:xfrm>
            <a:off x="8706847" y="6290202"/>
            <a:ext cx="1749197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it-IT" sz="1452" b="1" i="1" dirty="0">
                <a:solidFill>
                  <a:srgbClr val="0070C0"/>
                </a:solidFill>
                <a:latin typeface="Bookman Old Style" panose="020506040505050202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t>Giampaolo Papi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>
            <a:extLst>
              <a:ext uri="{FF2B5EF4-FFF2-40B4-BE49-F238E27FC236}">
                <a16:creationId xmlns:a16="http://schemas.microsoft.com/office/drawing/2014/main" id="{508AF874-2375-43DA-998F-BB817119B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9398" y="1371025"/>
            <a:ext cx="2013331" cy="550138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TSH reflex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3DCCE4DB-2638-48BF-80C7-50EBDF574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799" y="2057977"/>
            <a:ext cx="1561124" cy="587582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Elevato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5BFE2C83-FBAC-4684-82FC-1703601D9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481" y="2095421"/>
            <a:ext cx="1664815" cy="550138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Normale</a:t>
            </a: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80F1AAC6-FE4E-4B78-AB1F-596E0902E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0025" y="3135210"/>
            <a:ext cx="2605233" cy="653829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Ipotiroidismo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39C3135B-555C-43EF-80E9-55D8FE63D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295" y="3789039"/>
            <a:ext cx="1561124" cy="587582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FT4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FEDD8238-5C45-426F-A85E-A7197BBEF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140" y="4670411"/>
            <a:ext cx="1396947" cy="587582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Basso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37364067-FBC8-4D37-8D45-B9FD28C1B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100" y="4670411"/>
            <a:ext cx="1853475" cy="587582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Normale</a:t>
            </a: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A2426175-5A34-4937-9268-C4C4A2C97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8078" y="3205777"/>
            <a:ext cx="967782" cy="550138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stop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8CA6DE5E-557A-4729-ACDA-E785ED990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8436" y="3225940"/>
            <a:ext cx="1568324" cy="561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0823" rIns="81646" bIns="40823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1633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Escludere</a:t>
            </a:r>
          </a:p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1633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l'IPO centrale!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0E995666-E000-4EA4-9AAE-C21373659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9738" y="5616590"/>
            <a:ext cx="3200016" cy="1045550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IPOTIROIDISMO CONCLAMATO</a:t>
            </a:r>
          </a:p>
        </p:txBody>
      </p:sp>
      <p:sp>
        <p:nvSpPr>
          <p:cNvPr id="14347" name="Text Box 11">
            <a:extLst>
              <a:ext uri="{FF2B5EF4-FFF2-40B4-BE49-F238E27FC236}">
                <a16:creationId xmlns:a16="http://schemas.microsoft.com/office/drawing/2014/main" id="{24F159EC-F58A-463F-8370-8491967C4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668" y="5616590"/>
            <a:ext cx="3070402" cy="1012427"/>
          </a:xfrm>
          <a:prstGeom prst="rect">
            <a:avLst/>
          </a:prstGeom>
          <a:noFill/>
          <a:ln w="29160" cap="sq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710" tIns="53887" rIns="94710" bIns="53887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903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IPOTIROIDISMO SUBCLINICO</a:t>
            </a:r>
          </a:p>
        </p:txBody>
      </p:sp>
      <p:cxnSp>
        <p:nvCxnSpPr>
          <p:cNvPr id="14348" name="AutoShape 12">
            <a:extLst>
              <a:ext uri="{FF2B5EF4-FFF2-40B4-BE49-F238E27FC236}">
                <a16:creationId xmlns:a16="http://schemas.microsoft.com/office/drawing/2014/main" id="{F14F4A52-0B08-4FC2-8E85-4314F65FADDC}"/>
              </a:ext>
            </a:extLst>
          </p:cNvPr>
          <p:cNvCxnSpPr>
            <a:cxnSpLocks noChangeShapeType="1"/>
            <a:stCxn id="14337" idx="2"/>
            <a:endCxn id="14338" idx="3"/>
          </p:cNvCxnSpPr>
          <p:nvPr/>
        </p:nvCxnSpPr>
        <p:spPr bwMode="auto">
          <a:xfrm rot="5400000">
            <a:off x="5044690" y="1468955"/>
            <a:ext cx="430606" cy="1335020"/>
          </a:xfrm>
          <a:prstGeom prst="bentConnector2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49" name="AutoShape 13">
            <a:extLst>
              <a:ext uri="{FF2B5EF4-FFF2-40B4-BE49-F238E27FC236}">
                <a16:creationId xmlns:a16="http://schemas.microsoft.com/office/drawing/2014/main" id="{42D0A471-9569-497A-ABA1-9AB032F74A7B}"/>
              </a:ext>
            </a:extLst>
          </p:cNvPr>
          <p:cNvCxnSpPr>
            <a:cxnSpLocks noChangeShapeType="1"/>
            <a:stCxn id="14337" idx="2"/>
            <a:endCxn id="14339" idx="1"/>
          </p:cNvCxnSpPr>
          <p:nvPr/>
        </p:nvCxnSpPr>
        <p:spPr bwMode="auto">
          <a:xfrm rot="16200000" flipH="1">
            <a:off x="6358109" y="1489117"/>
            <a:ext cx="449327" cy="1313418"/>
          </a:xfrm>
          <a:prstGeom prst="bentConnector2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50" name="AutoShape 14">
            <a:extLst>
              <a:ext uri="{FF2B5EF4-FFF2-40B4-BE49-F238E27FC236}">
                <a16:creationId xmlns:a16="http://schemas.microsoft.com/office/drawing/2014/main" id="{0830701E-7866-4990-8230-96F0757D769A}"/>
              </a:ext>
            </a:extLst>
          </p:cNvPr>
          <p:cNvCxnSpPr>
            <a:cxnSpLocks noChangeShapeType="1"/>
            <a:stCxn id="14338" idx="2"/>
            <a:endCxn id="14340" idx="0"/>
          </p:cNvCxnSpPr>
          <p:nvPr/>
        </p:nvCxnSpPr>
        <p:spPr bwMode="auto">
          <a:xfrm flipH="1">
            <a:off x="3811921" y="2645559"/>
            <a:ext cx="1440" cy="489651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51" name="AutoShape 15">
            <a:extLst>
              <a:ext uri="{FF2B5EF4-FFF2-40B4-BE49-F238E27FC236}">
                <a16:creationId xmlns:a16="http://schemas.microsoft.com/office/drawing/2014/main" id="{EF80378F-AC0E-4EC6-9FB7-99F2BD2240BD}"/>
              </a:ext>
            </a:extLst>
          </p:cNvPr>
          <p:cNvCxnSpPr>
            <a:cxnSpLocks noChangeShapeType="1"/>
            <a:stCxn id="14339" idx="2"/>
            <a:endCxn id="14344" idx="0"/>
          </p:cNvCxnSpPr>
          <p:nvPr/>
        </p:nvCxnSpPr>
        <p:spPr bwMode="auto">
          <a:xfrm>
            <a:off x="8071888" y="2645559"/>
            <a:ext cx="10081" cy="560218"/>
          </a:xfrm>
          <a:prstGeom prst="straightConnector1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52" name="AutoShape 16">
            <a:extLst>
              <a:ext uri="{FF2B5EF4-FFF2-40B4-BE49-F238E27FC236}">
                <a16:creationId xmlns:a16="http://schemas.microsoft.com/office/drawing/2014/main" id="{BDD8432A-EDC2-49A4-ADAC-AC34B8B9BECC}"/>
              </a:ext>
            </a:extLst>
          </p:cNvPr>
          <p:cNvCxnSpPr>
            <a:cxnSpLocks noChangeShapeType="1"/>
            <a:stCxn id="14340" idx="3"/>
            <a:endCxn id="14341" idx="1"/>
          </p:cNvCxnSpPr>
          <p:nvPr/>
        </p:nvCxnSpPr>
        <p:spPr bwMode="auto">
          <a:xfrm>
            <a:off x="5115258" y="3462124"/>
            <a:ext cx="360038" cy="620706"/>
          </a:xfrm>
          <a:prstGeom prst="bentConnector5">
            <a:avLst>
              <a:gd name="adj1" fmla="val 594736"/>
              <a:gd name="adj2" fmla="val 182681"/>
              <a:gd name="adj3" fmla="val 39106"/>
            </a:avLst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53" name="AutoShape 17">
            <a:extLst>
              <a:ext uri="{FF2B5EF4-FFF2-40B4-BE49-F238E27FC236}">
                <a16:creationId xmlns:a16="http://schemas.microsoft.com/office/drawing/2014/main" id="{7E365269-3BF4-4CDD-9240-48C891DEACC4}"/>
              </a:ext>
            </a:extLst>
          </p:cNvPr>
          <p:cNvCxnSpPr>
            <a:cxnSpLocks noChangeShapeType="1"/>
            <a:stCxn id="14341" idx="2"/>
            <a:endCxn id="14342" idx="3"/>
          </p:cNvCxnSpPr>
          <p:nvPr/>
        </p:nvCxnSpPr>
        <p:spPr bwMode="auto">
          <a:xfrm rot="5400000">
            <a:off x="5718681" y="4425586"/>
            <a:ext cx="587582" cy="489651"/>
          </a:xfrm>
          <a:prstGeom prst="bentConnector2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54" name="AutoShape 18">
            <a:extLst>
              <a:ext uri="{FF2B5EF4-FFF2-40B4-BE49-F238E27FC236}">
                <a16:creationId xmlns:a16="http://schemas.microsoft.com/office/drawing/2014/main" id="{C9620380-7EF2-47AC-B69C-6ACBCF5878D3}"/>
              </a:ext>
            </a:extLst>
          </p:cNvPr>
          <p:cNvCxnSpPr>
            <a:cxnSpLocks noChangeShapeType="1"/>
            <a:stCxn id="14341" idx="2"/>
            <a:endCxn id="14343" idx="1"/>
          </p:cNvCxnSpPr>
          <p:nvPr/>
        </p:nvCxnSpPr>
        <p:spPr bwMode="auto">
          <a:xfrm rot="16200000" flipH="1">
            <a:off x="6163687" y="4468790"/>
            <a:ext cx="587582" cy="403242"/>
          </a:xfrm>
          <a:prstGeom prst="bentConnector2">
            <a:avLst/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55" name="AutoShape 19">
            <a:extLst>
              <a:ext uri="{FF2B5EF4-FFF2-40B4-BE49-F238E27FC236}">
                <a16:creationId xmlns:a16="http://schemas.microsoft.com/office/drawing/2014/main" id="{1DAE266E-2B91-4716-8220-1FCE69694628}"/>
              </a:ext>
            </a:extLst>
          </p:cNvPr>
          <p:cNvCxnSpPr>
            <a:cxnSpLocks noChangeShapeType="1"/>
            <a:stCxn id="14342" idx="1"/>
            <a:endCxn id="14346" idx="1"/>
          </p:cNvCxnSpPr>
          <p:nvPr/>
        </p:nvCxnSpPr>
        <p:spPr bwMode="auto">
          <a:xfrm flipH="1">
            <a:off x="2828297" y="4964202"/>
            <a:ext cx="1545283" cy="1175163"/>
          </a:xfrm>
          <a:prstGeom prst="bentConnector3">
            <a:avLst>
              <a:gd name="adj1" fmla="val 114208"/>
            </a:avLst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4356" name="AutoShape 20">
            <a:extLst>
              <a:ext uri="{FF2B5EF4-FFF2-40B4-BE49-F238E27FC236}">
                <a16:creationId xmlns:a16="http://schemas.microsoft.com/office/drawing/2014/main" id="{350A4C5F-6706-49EE-B1A1-56EEA90A85BA}"/>
              </a:ext>
            </a:extLst>
          </p:cNvPr>
          <p:cNvCxnSpPr>
            <a:cxnSpLocks noChangeShapeType="1"/>
            <a:stCxn id="14343" idx="3"/>
            <a:endCxn id="14347" idx="3"/>
          </p:cNvCxnSpPr>
          <p:nvPr/>
        </p:nvCxnSpPr>
        <p:spPr bwMode="auto">
          <a:xfrm>
            <a:off x="8512574" y="4964203"/>
            <a:ext cx="914496" cy="1159321"/>
          </a:xfrm>
          <a:prstGeom prst="bentConnector3">
            <a:avLst>
              <a:gd name="adj1" fmla="val 123991"/>
            </a:avLst>
          </a:prstGeom>
          <a:noFill/>
          <a:ln w="936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4357" name="Text Box 21">
            <a:extLst>
              <a:ext uri="{FF2B5EF4-FFF2-40B4-BE49-F238E27FC236}">
                <a16:creationId xmlns:a16="http://schemas.microsoft.com/office/drawing/2014/main" id="{A986E4D8-2A0A-42BC-A971-11F19C826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012" y="97931"/>
            <a:ext cx="6693726" cy="867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46" tIns="42456" rIns="81646" bIns="4245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07571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2F5597"/>
                </a:solidFill>
              </a:rPr>
              <a:t>ESAMI DI LABORATORIO NEL SOSPETTO</a:t>
            </a:r>
          </a:p>
          <a:p>
            <a:pPr algn="ctr" defTabSz="407571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it-IT" altLang="it-IT" sz="2540" b="1">
                <a:solidFill>
                  <a:srgbClr val="2F5597"/>
                </a:solidFill>
              </a:rPr>
              <a:t>DI IPOTIROIDISMO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93B5DDFF-3970-4A71-8CA1-49CB08E01CB5}"/>
              </a:ext>
            </a:extLst>
          </p:cNvPr>
          <p:cNvSpPr txBox="1"/>
          <p:nvPr/>
        </p:nvSpPr>
        <p:spPr>
          <a:xfrm>
            <a:off x="8933535" y="6568549"/>
            <a:ext cx="1749197" cy="315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07571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it-IT" sz="1452" b="1" i="1" dirty="0">
                <a:solidFill>
                  <a:srgbClr val="0070C0"/>
                </a:solidFill>
                <a:latin typeface="Bookman Old Style" panose="020506040505050202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t>Giampaolo Papi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Comic Sans MS</vt:lpstr>
      <vt:lpstr>Times New Roman</vt:lpstr>
      <vt:lpstr>1_Tema di Office</vt:lpstr>
      <vt:lpstr>2_Tema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Giampaolo Papi</dc:creator>
  <cp:lastModifiedBy>Giampaolo Papi</cp:lastModifiedBy>
  <cp:revision>2</cp:revision>
  <dcterms:created xsi:type="dcterms:W3CDTF">2019-08-31T13:23:01Z</dcterms:created>
  <dcterms:modified xsi:type="dcterms:W3CDTF">2019-08-31T13:53:16Z</dcterms:modified>
</cp:coreProperties>
</file>