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36" r:id="rId2"/>
    <p:sldId id="438" r:id="rId3"/>
    <p:sldId id="439" r:id="rId4"/>
    <p:sldId id="454" r:id="rId5"/>
    <p:sldId id="303" r:id="rId6"/>
    <p:sldId id="437" r:id="rId7"/>
    <p:sldId id="340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EEC81-1B46-43EE-B95D-50AB8CF912CC}" type="datetimeFigureOut">
              <a:rPr lang="it-IT" smtClean="0"/>
              <a:t>31/08/2019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2AA56-D7E8-47C8-AC73-6AB184652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13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527277-B9E7-4F37-8973-FC00519246B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egnaposto immagine diapositiva 1">
            <a:extLst>
              <a:ext uri="{FF2B5EF4-FFF2-40B4-BE49-F238E27FC236}">
                <a16:creationId xmlns:a16="http://schemas.microsoft.com/office/drawing/2014/main" id="{48E7981D-81B2-4E04-BAB7-D5BC7BEFEA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Segnaposto note 2">
            <a:extLst>
              <a:ext uri="{FF2B5EF4-FFF2-40B4-BE49-F238E27FC236}">
                <a16:creationId xmlns:a16="http://schemas.microsoft.com/office/drawing/2014/main" id="{ADD54716-4E39-437C-8D03-C2712CD968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/>
          </a:p>
        </p:txBody>
      </p:sp>
      <p:sp>
        <p:nvSpPr>
          <p:cNvPr id="92164" name="Segnaposto numero diapositiva 3">
            <a:extLst>
              <a:ext uri="{FF2B5EF4-FFF2-40B4-BE49-F238E27FC236}">
                <a16:creationId xmlns:a16="http://schemas.microsoft.com/office/drawing/2014/main" id="{9ABEFC26-75DF-4536-9FD6-2A8FAE48C5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9EABB4-C322-4180-84D4-07A8C017A1BE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694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C309CB-D83F-4318-AD88-AAF57A4FD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9D74F8-26BA-4302-B26C-7BE3446A4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0A9933-F52B-430F-B4E2-770F25AB0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4C1D39-EBBA-409D-A102-5008BFB69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1AFE6E-7B84-4D91-8D99-61BA73083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546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74A3A9-0D3B-4444-81E9-BD376251C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7A97A0B-8EF4-44C6-AB04-E4B6F81D6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F19E9B-4696-4CC3-99D5-243ACE0E0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910855-69BE-4BEC-8FB9-C7A701C3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31C621-78B0-412B-A5AB-2662863D3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819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D6CE234-18C6-485A-8034-BF3FAEFCBC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EB12E27-E159-4124-8E85-A293ACE96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460961-E966-4D20-97F8-84024338F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5BB6CB-C889-4D9A-87C1-274567983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207BD0-FF57-416C-BD20-CF641B261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85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736565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924DF-9A58-4039-A2F0-F12E495A924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5830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DFE7CC-E843-4F5F-905D-6F90E4806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0A5433-0298-423C-92AF-5A97EC6B1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197C3B-DEEF-4016-99FB-801E1EAA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687AF7-E334-482D-A0A8-1E64BF88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4E1759-9278-4D9B-B9AD-B4C4242A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89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1634EB-62D0-4C56-B73D-CDC5B469E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8C3468-A403-49BD-BCB1-21D34C49F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F09B49-C264-440B-A441-AF4824989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F68055-05E8-4F5B-822B-90ECA7B0D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A2D9F6-551D-4BCB-A2CF-44B6CC40D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799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709D9A-0950-4659-A623-0A31647C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13E41D-2BC9-4D99-8490-ABA8AC1C7E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96EBBD-AF59-467F-A8F7-439182206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BB00B5-80D2-4CA5-B895-B6A488872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4295AF-4282-4B9D-A6AF-14F56C559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1C0095-FCBA-4556-B3D4-1A555FBBA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38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6E40CB-123A-4A52-AC8C-ED3B8DE8B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432F8E-AF47-4644-9C23-6C42A2A6A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823033-0685-435D-B681-6BD0A54C5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B99DC90-F9CB-4D32-BF0E-ECFC9700F7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3F6C68A-7FB5-4999-A4F8-0F9AE3FFD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E0B9C40-991D-4A89-AEE2-0144386EA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6305539-EF67-494C-BF2F-56AD6E549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D254448-F8BB-46E3-86AE-C65BE7C6E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81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44A6DE-6958-48EF-948B-5255AE3E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E7B8366-A011-4BEF-9B7F-87323553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5734FE4-28E3-4D00-A188-61652A91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5B91013-6B54-48FE-BD28-F9A9340E4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51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9B6CB0C-FEA8-4BA1-8855-4B4E5A012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6F705D8-38C6-463F-B563-525EB73D1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E3CAB76-35A5-4290-85F1-16641A1B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90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0A5444-6023-4111-AF5A-5BBE3E272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195785-AC36-48C2-B547-7D96820DE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26C359-962C-422A-9659-28B738D56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ED8FEA-67AB-4C03-ACFB-B9675720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F7F7BA-95E0-4CE2-868C-17A60FDB5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41D7D2-A1BE-4F9E-B9E4-29E463D7B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24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8C0B70-CA60-417D-8F23-87378FB85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A6ADFCA-3DD8-4789-A976-3917A858E8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46DAA12-249F-4C48-8DCE-34C2862C6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48BFA90-3ADF-4783-BA9D-4EC0B0959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ABBCC4-B8EE-47A9-9327-F29C335B0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D8723E2-9DA1-4833-B480-6E1BA5294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79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F90BB26-B44F-42B4-9B23-09C81EC15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27D77E9-E4A8-4AAC-BC1D-A4F1AC9A1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B4E721-EC70-4187-AB3D-9078FA2D5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0E8D5-53A1-4549-8B31-9F24A178BE12}" type="datetimeFigureOut">
              <a:rPr lang="it-IT" smtClean="0"/>
              <a:pPr/>
              <a:t>31/08/2019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ACA6EA-4983-45CC-9CE9-F9ACF639A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39B77E-DA14-4B96-8B15-8D4080715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D95E-2D73-450B-8901-7A4E0DB94F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26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sellaDiTesto 4"/>
          <p:cNvSpPr txBox="1">
            <a:spLocks noChangeArrowheads="1"/>
          </p:cNvSpPr>
          <p:nvPr/>
        </p:nvSpPr>
        <p:spPr bwMode="auto">
          <a:xfrm>
            <a:off x="0" y="296850"/>
            <a:ext cx="1219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OBIETTIVI DELLA TERAPIA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DELL’IPOTIROIDISMO</a:t>
            </a:r>
          </a:p>
        </p:txBody>
      </p:sp>
      <p:sp>
        <p:nvSpPr>
          <p:cNvPr id="6" name="Rettangolo 5"/>
          <p:cNvSpPr/>
          <p:nvPr/>
        </p:nvSpPr>
        <p:spPr>
          <a:xfrm>
            <a:off x="739030" y="4134081"/>
            <a:ext cx="3077596" cy="110799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Risoluzione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dei sintomi e segni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Dell’ipotiroidismo</a:t>
            </a:r>
          </a:p>
        </p:txBody>
      </p:sp>
      <p:sp>
        <p:nvSpPr>
          <p:cNvPr id="7" name="Rettangolo 6"/>
          <p:cNvSpPr/>
          <p:nvPr/>
        </p:nvSpPr>
        <p:spPr>
          <a:xfrm>
            <a:off x="4776084" y="4144090"/>
            <a:ext cx="2942553" cy="76993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normalizzazione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dei livelli di TSH</a:t>
            </a:r>
          </a:p>
        </p:txBody>
      </p:sp>
      <p:cxnSp>
        <p:nvCxnSpPr>
          <p:cNvPr id="9" name="Connettore 2 8"/>
          <p:cNvCxnSpPr/>
          <p:nvPr/>
        </p:nvCxnSpPr>
        <p:spPr>
          <a:xfrm flipH="1">
            <a:off x="2957001" y="2251381"/>
            <a:ext cx="660400" cy="1066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8555650" y="4134081"/>
            <a:ext cx="3077596" cy="144655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EVITARE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Il SOVRADOSAGGIO,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Soprattutto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Nell’anziano</a:t>
            </a:r>
          </a:p>
        </p:txBody>
      </p:sp>
      <p:cxnSp>
        <p:nvCxnSpPr>
          <p:cNvPr id="19" name="Connettore 2 18"/>
          <p:cNvCxnSpPr>
            <a:cxnSpLocks/>
          </p:cNvCxnSpPr>
          <p:nvPr/>
        </p:nvCxnSpPr>
        <p:spPr>
          <a:xfrm>
            <a:off x="6082352" y="2322231"/>
            <a:ext cx="8347" cy="121609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3631" y="6064815"/>
            <a:ext cx="2377441" cy="48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Connettore 2 15"/>
          <p:cNvCxnSpPr>
            <a:cxnSpLocks/>
          </p:cNvCxnSpPr>
          <p:nvPr/>
        </p:nvCxnSpPr>
        <p:spPr>
          <a:xfrm>
            <a:off x="8555650" y="2251381"/>
            <a:ext cx="565205" cy="119152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4">
            <a:extLst>
              <a:ext uri="{FF2B5EF4-FFF2-40B4-BE49-F238E27FC236}">
                <a16:creationId xmlns:a16="http://schemas.microsoft.com/office/drawing/2014/main" id="{8F04F9CC-2536-40DB-A4C3-060631924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6850"/>
            <a:ext cx="1219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600" b="1" dirty="0">
                <a:solidFill>
                  <a:srgbClr val="FF0000"/>
                </a:solidFill>
                <a:latin typeface="Calibri" pitchFamily="34" charset="0"/>
              </a:rPr>
              <a:t>QUANDO TRATTARE L’IPOTIROIDISMO?</a:t>
            </a:r>
            <a:endParaRPr kumimoji="0" lang="it-IT" altLang="it-IT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F3086BB-C5C9-424C-A037-B7628A2212E4}"/>
              </a:ext>
            </a:extLst>
          </p:cNvPr>
          <p:cNvSpPr/>
          <p:nvPr/>
        </p:nvSpPr>
        <p:spPr>
          <a:xfrm>
            <a:off x="1531954" y="1933627"/>
            <a:ext cx="2942553" cy="89255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6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Ipotiroidismo conclamato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8DFA124-8FC1-4D36-B283-E2535F7CACFC}"/>
              </a:ext>
            </a:extLst>
          </p:cNvPr>
          <p:cNvSpPr/>
          <p:nvPr/>
        </p:nvSpPr>
        <p:spPr>
          <a:xfrm>
            <a:off x="1531953" y="4544540"/>
            <a:ext cx="2942553" cy="89255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6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Ipotiroidismo subclinico</a:t>
            </a: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C75C24C0-16A2-4328-8936-4938A5EE23B1}"/>
              </a:ext>
            </a:extLst>
          </p:cNvPr>
          <p:cNvSpPr/>
          <p:nvPr/>
        </p:nvSpPr>
        <p:spPr>
          <a:xfrm>
            <a:off x="5099722" y="2051438"/>
            <a:ext cx="906166" cy="50159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EA27F689-176C-4FAD-BB0C-4FC6A539C4D6}"/>
              </a:ext>
            </a:extLst>
          </p:cNvPr>
          <p:cNvSpPr/>
          <p:nvPr/>
        </p:nvSpPr>
        <p:spPr>
          <a:xfrm>
            <a:off x="6687048" y="1605297"/>
            <a:ext cx="2329732" cy="1510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b="1" dirty="0"/>
              <a:t>SEMPRE!</a:t>
            </a:r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C23CEBA9-5EAB-42EA-A3FB-868E0B8B4313}"/>
              </a:ext>
            </a:extLst>
          </p:cNvPr>
          <p:cNvSpPr/>
          <p:nvPr/>
        </p:nvSpPr>
        <p:spPr>
          <a:xfrm>
            <a:off x="5099722" y="4732068"/>
            <a:ext cx="906166" cy="50159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609BCAE7-C0B2-4134-B2AC-DC62899D0CE5}"/>
              </a:ext>
            </a:extLst>
          </p:cNvPr>
          <p:cNvSpPr/>
          <p:nvPr/>
        </p:nvSpPr>
        <p:spPr>
          <a:xfrm>
            <a:off x="6687048" y="4227491"/>
            <a:ext cx="2329732" cy="1510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b="1" dirty="0"/>
              <a:t>NON SEMPRE</a:t>
            </a:r>
          </a:p>
        </p:txBody>
      </p:sp>
    </p:spTree>
    <p:extLst>
      <p:ext uri="{BB962C8B-B14F-4D97-AF65-F5344CB8AC3E}">
        <p14:creationId xmlns:p14="http://schemas.microsoft.com/office/powerpoint/2010/main" val="401812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B22EB5F3-AA80-430D-83AF-C80054E10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3267" y="2289925"/>
            <a:ext cx="6105465" cy="1863774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561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6" descr="data:image/jpeg;base64,/9j/4AAQSkZJRgABAQAAAQABAAD/2wBDAAkGBwgHBgkIBwgKCgkLDRYPDQwMDRsUFRAWIB0iIiAdHx8kKDQsJCYxJx8fLT0tMTU3Ojo6Iys/RD84QzQ5Ojf/2wBDAQoKCg0MDRoPDxo3JR8lNzc3Nzc3Nzc3Nzc3Nzc3Nzc3Nzc3Nzc3Nzc3Nzc3Nzc3Nzc3Nzc3Nzc3Nzc3Nzc3Nzf/wAARCAD0AM8DASIAAhEBAxEB/8QAHAAAAgMBAQEBAAAAAAAAAAAABAUAAgMGAQcI/8QAMRAAAQQCAQMDAwMFAAIDAAAAAQACAxEEIRIFMUETIlEGYXEygZEUI0KhsRXBM1Ji/8QAFAEBAAAAAAAAAAAAAAAAAAAAAP/EABQRAQAAAAAAAAAAAAAAAAAAAAD/2gAMAwEAAhEDEQA/APhqiiiCKKKIIooogiiiiCLpvpKG386sk0FzK7z6JxjbC8GvlB9R+lMINDZHDZ7fZdxDpoC5roYa2Ngb8Lo4TsBAU0WVoO6zYtQgsooogv3ql6qA0rWg9XhNDuoTQVLQXteWs+SnKu6DUL0LMPB8q4KCwXqqCvQg/EyiiiCKKKIIooogiiiiDbEiM07GAXZX1f6dwxBBFGB7jVrg/pHB9fKMzx7Wf9X1XoOOXkPI7dkHW9Kbxa1PYXeUowmcaTaBAbGRdrVpQnqtbq1mc6KN/F7wCUDDkpy0hBO07G1PVsiygM5BQOQUk3GgCFYTfGygLu1QHuqCTXdZ89naCz5N6KzdJtUldsoKWY8qFoCzkhjxfz2TCN4c0G1z5Dj7idppgzcmhp7oGLeyuOyyYVoEH4mUUUQRRRRBFFFEEVmNL3hre5NKqc/TuH62UJHDTeyDsPprp/o40UIHudty+hdJhEbGgLn+i4hYxpcPc7/S6vCZ21SBxiN2EVLkNhBtyCMzcaLk478BLXzPllLn7+yAzJ6g8/8Ax2L8qkEW/UkPJ58lYxR37nd0S53FoApAfDkADiVb+oANXtKJJS3dlex5Bu0DFz3SOAJr7IpshAASpkxFX3tGNktoN7IQMGyey1k+anhYiTQ+Fk6UWfFICpCXUSh5BvfZXEmgfhUkcHDQQQkaB8ozHafaRqigGOby9x7eEdFJ7QQPKBs2tLTsEPCbAvuiO6D8TKKKIIooogiiiiC8MZkkDQF9A+l+nhkbHOFD/q5f6ewTkZDbGrX0vpuMGBrWigPCB3gRXRqk9xWNY3kewSvEZVfCLzcpmNjUTRKCZM/qylzj7W9gs8Ul5Mj/AJ0EPqSFhJq9laxzNaKaO3ZAeX0AbpVkn0A2/wAoF2TysndKj8mgCPhARNL7TZpCszA08QdoTJyHOGrQ0RucOQPhmkkDsj4ZwWAg7XOmQlwvumeLLbRsIG7JtC1SR9mwULHIfPYqjsgA0AUDNslt3oUqNyeIIaBaHik9Rh34Q8koa7ugNZKDJdb/AOprjOBA5LnI8kB1g7vdpzhuL++kHQQEUKW7doLGfpoRo7IPxOooogiiiiCLSCMyStaPlZp10PEL3hxGz2QdZ9NdPMUDZC3Z7LscJhDRYBSvp8XpxxsAGgLT/FaDSA2EBjOVJHn5hy8vg39DT/KY9Vy24uIWg+52qXPYr+Uw+e5QPZZ2xQtaD2CKHSsxsTJueN6b3cWkZDDZ1oUdnfZIp5vUdZOhpNIuqY7em9Ox/wC5zxst0zzWuJI7b76QTKgyMaaSF8buTC5pIBIPE0SD5CyjZM5oLIpXcgKIYTaeR/UMeVmwND3uvPkd/eIDRC8casnWiddlm/6gggmymY0krY2TQRwGM69KI0d35F/m0HPysmPaOT3Ake07A718quI2V7wGxSOc5vIBrCbHz+PunzfqjFdksdOcl0bcjJJcQCWRSNpoG/HwvMP6i6dA+KJsuScaPEigeHQe5/AuOi14LTseSP4QKIJmuLgQQfujcSYNPtFn5KUGds+ZM9ltDnucA51uAJvZ8lH47qaK7oDzkEPVJH8nd0LlPDAHOQzswOeAwEmkDvGkLfxXdAZuZxfQ19yvceU+kDy3SWdQJ5kE1Z0UDHp7/UkFkknsuxwGNaxvJ1uPgLjPp6y+39m9l1+Db3A3QQPIGAOFI7whMfs1FoPxOooogiiiiDbFhM0oFa8rt+gYY9VprTdpB0fE/TY2dld50vHEMAJG3f8AEDTFZ5TWORsERe/QCAxWE9gl/wBTdQMTG4sR9zu6AbqPUTl5LnX7GHX3WeLPXNwO/ASqWURxAD91rjyENtA5Y6xZVg40hGzFrAB3Ku2UBoLt2gKElghvxtUZIWE2b/4h3THuND4VeRcTSDWR/J3f+Fm529L2MbJcFhkScdAd0BWMSSXO0B5R2PO8SVHu/JS6CMmOzsfZFQB+gB/CBhJIZHEPJJWsEPqO48Q37rKPHddm7Ke4OKeAJb38oM24XBgDRpA9QxrpvHz3XUw4pcwh/wCyWdWxnwHmAHD7oBOlQMxmj3cnE3ZXR4MgLgG9yuT9WSRzWMIFro+lx0RYJIQdTASA20UN+UFC8FjSe4RAdaD8XKKKIIicGEzTjWhsoZPuh4thpcNuNn8IOg6Dhc3tse0bK61sYtoA0EH0mAR4/OqvsPsm8EQd4QaxlsMDpCOwXD9YyTNlufe12HXZGwYojB7ja4bJc10ridoM3XI5rRekfjtrv2CAjk/U4a2iI5tANKBi9wDaaPCzjlJ246Qvr8SbI0szkch7dn7IGjZ4yz3DQ82rR5LbHAD8/CUB5P6zr4Uky/bxjOwgdPnja0l5Bd9kB/UMnmt2h8Jc0ySHRslMsPBNBzu/wga47yQGNOin2Bht4cnu2fFJdgQBrBy1XbW01x3+4dgEDHFgjJp5TrHDAwNAASTENv8AaOydYr2i+aAknQ4ofNhL4eRon4WjsiNriAhpci7AOigXw9Ka7JbIDQG6CeY0bYmEtsoeA6JaO6zMskb+N9/CBxFN7Wg6so2F3/6/Ypdjgu9Ox48JlGwIPxoooog1xojLM1vi9rsOkYxc9tD7JD0bH5e8juu56Fi04OI0AgexM4sY0DsKTPEaG+4jsEDALKt1rPGB08mwHO0EHP8A1L1AzZRYw6C5qV4ur15KvPkF7nyONkpdLMbodkG/rbodl62ejd7QBkcCaPlaxvHnugNDzJsn9lux8cTbLqQAkoWLXsUMsxs9kGkmU95IaCiMHFklcHOukTh9N8yGvt5TzFx2RMpoCAXFwg0ihSc4UIYP0hYxitgUjGThlUgIiJOgEZBHTgXFAOnABddbV2ZR4jhs/JQPcdwb+jQPcomWbifabpI8GSWSUc3eU2lBOmnY7oLwvdJIfNdkaIiQLCXYMpbIbb+6c45dIBaC0bfSYAAgz6kmUbNAHsmGSeAACBY28nke/wD7QOoCfaGAaCNa54Gx/CW4zqkNnQCK9U+DpB+PVaNvN4aPKqjelw+pkAkaCDo+k4vFjQG7A2u36dBwxgarloLnujxc5GMHki12cjAODGVTRWkHuJDyN1q1x/1hlmXJMYceLNLuZHDFwHynRrS+W9byDLO4k9yUC6WYn2+EPys7Uc6yVVtgaG0Fia7K+O1z3ClI4HSOtNsXGEbABo/KDPGw928/smWPGDpraA8r1kfFut38has0AKQEQloFAb+UVG4NGjv7oSO6JPaqWjA7loXrugKdM7/I0D8qpyAdN8IcRvJ37v8A0iI4CTZaguwmqJJJPlGRNc40BtUZGGkAN0mfTormBLT+UBvSYw145NJI3tOGxbLw3v5KriQNaQau03hjYG7FgoA8TFjDLfVo3FaGml49jWuoHShmbEwm9kaQe5XFxNGqHlYRsZezZKGdMZH2Tq1qyTkK7FAZBp5s6RD3hopvlBYjCC4nyinR8ttNIPyOnvRIabyI7pLE3k8D7rqumRU1jfKDqfp+Gneq4aaLXQ4zuZF90sw4hBitaNF2zaY4o47J0NoB/qrL9DCEQNaXzXOc6R5pdV9T5vrzFoOmlctMbsoBA0DTj+VrELFNGlUNLvCJgaAdoN8OIk34R/IVrSyjNMvsPsqhxefYCgJE3FtA/lawNc/Z23/qpjY7pHe7f2TWGBvEA9kGLA4gDx4CKhid5WzYeIHt7olkDnNsDX3QYsDQdoiKMuFNZtaNxgCCd/lGRh2g0C/koMmY9fr/ACmMEdNBb/1WbG1gBkaLr5WuO5uyQK8AIGuDGWsBcdJgyjoHslkEw4e419lnLnGN9NdRG/2QNcqoR6jikmZm8n8R+n5WuX1D1ohd3VpVEGySWTZtA0xxbb5CwLteiU+sOJVGRn9IB7aTDExWtPJ2z8ID8Ueoxo4apHsZE0V8fKxheWtAbQHhbiVh/UBaD8i9Oj5zgnsNrtej4vPh4JK5XpUdDlWyV2/RGERcj+AgZ8i6SgTQFBHGX0cR7ia0h4IgTZCx65OMfF433CDkuqTcpXG7JNpe5pLfytXn1ZyXH2hVlI7A/wAIM29wAPwiY60A3fmljG13gGij8XH3Z/0g0MRpoNn7UiIILoLUR8ne0JhjQaqt/KCY8XEANF/KMghc53ZaQxUNoyNtdtIPY4o2DYJd8rQaH2UaRRrZ+FYMI/UaH/UGrXNeQK3WldrHXdaVIRG0lzrKjpJppQyMcWINXuF27ZC9x3PfIXOBawdltFi8RyeNf9WOVJ/jHoDSA5s0bnNAIG/5Vc8NAtm70QkzmuaLcTaMxGzz8A4mh3JQEsjPoEeaXnTcYmQOf7RaZY8LRf21apGOL/FX/KA6VoDf7Yr7+VrjuoAXZQzZAQV7iS+4A/KBmZeA+yzOUw3WihZpwSWFCPJBHDsg+A9MZXEfC7TAuOJjQPC5fpMY0SuuxWix2QNMWyNUud+s5qmZE0+F00Aa1vI+PuuM+pXiTqTjd8RpAqiZ7S5ygiPeu62haSwcit4YC51NFoKxQVVhdB9MdJb1PrGJgyvfGyd/Fz2gW0UT5/CDxsQBw57+yfdHyX9Oz4MvHYwyQu5NDhYuq2gb5H0b6foHCdMA9kkkjMuPg+NrHAciG2SDeqFrxv01m47pDkHGYyKQMdcnHnbQ4cbG7B15+ywwOpz4WRLkFwf67DHIyQkhzSbrvY38Fby9YlngMDIoo4zM2YBvLRDePckoDMrocmNJkOL4YYmSOjjE0o5PLRZAIG/9L2P6dy3/ANO4SQuZO8MaWuIpxFjuPsdi1H9cnnbIcqDGl5yOlaHNP9txFGt9tdja3d9SZL5GSenAC2ZsvZx5OAI+e1HsEFundBL8qFk88DYZJPTDo5QXPPGyG6IJHlYS9KlfBHMzUf8ATNmkL3g93FvtFf6Kv0zqsmMxjWxwyejKZY3SNJLHEUao+UR/5OaKNkXpwyN9EQlr2kggGwTvvaDNv05lvmfH6kALJBF7n1ydxDqGvgqs3TnYDY3PLHCQEtLHcho0f9o0dUyvVEr2xeoZxNQaaDg3j89qQmbkyyxQwkNqIO41rubKAOZ7nDZ14CHa1z3k1r5W5j17lYEDVA0gwEDBRf7j3ATXBh3ZQDByedplA6miqr7IC3NIGhQS6edrX0NEI1+Q1sJsb8UkEshlmt1hvKqQGjMAkBuyUdi253OwPNLneLxMOLgQCuk6fhiWMSOkq/A8IChGJT4v5UZinlrQ+Vt/Sek3kx5f9lkPWLvbsIPhHS2WG+F0WK5wqyknTG+1tJ9jt7IGAlPpWewXE9Rc+XNkkd2J0uxlIbj77FcZ1CUf1IYPO9ICsaG2izaZQRtZQpB4zxwFjaNgd7thAdjw8nA2jgWxjQFoETCNtu0T2AVmyukdrSAl55G3dltCb0BtZRROLaAvfdFwMDUHoF9wt44nEi+yvFDXuIR2PCXuGtBB5iY/utEuADgAAXeNKxHp+1goq7RxcCe6DNsVEknfws5aJpbvcPwSh3kUSRpBmbqu4WUhDf00FJZQwX3Qkkr5XBo03ugJbKIxyvutceUzvDOXHfZAzGmBo0Vji5TYMgWfcfN9kD4j3ho20WN+UDnNa1pDBsp1hwtlZzcBVXZQWbEDI5kbf3QJsSIl/N7q+3ldPguJxQARRPhKIcNofs2DsUneHEWwAeB/KAuLsA4rxx4khrkM+QtOr0qOnJFElB8a6aKaE7xXbAJ7JR05vtBTeJtNsIPepTelhuLauq2uOFuyybs+U+6zM70t6srnsJ3q5Dq8IHMAvwjGFzexGkNCHAUNIvGZ7hrz3QaRMdKb2mmJAAQSsIWOBAtMIGgGu5KAhoDWgNFj8LeKMCidFSGMnbiAPhFxRtG0GkOO6QgnTQjGkRjjHo+TayYaaPCqJACCgIaACDX8rySRos+VjLPR8VSDdMd+bPlAS+Vo91oSWRzgeK83ZJ/2qkXQooMnb86WsQANkWaWjIbdZHZemMUXf6QLeoP4jk0ElCYrKkEkjeTxsI+ZrnO0PaPnsqTS48LSW/q8oOj6XKX49vPbwtMntYAr58pN0XMMlsB14TnJlazH5GiQgp0+NzhTvCOY50Ng/sUkObLGQ6PQKPxOpMNeu2iR3Qayvc/R0Sq0BHv52igceUW3t8rx3pAU138oPkPT2+1uk1Y0ca+yAwhTRpMA4NYSfAQcx1/JFOj7Ug+h45c97q7rDrEvqZPf/JNOit4QXX6vKBkGCw0Dfyi8WJxOtrKCLkbdtMIuMYoABARFFQHqd/FFFw8G9kC5+tlXil9wDe3ygZMfy8otjxG1u0sZKKO9DyrjIbVg3XygaSz+poe2ghxKL73XhBCR7zZOvstWURaAh8pebKqO9nx4VGmj4taNYXHXdB6Pcb8rVjT/AJNtexRFp33RbYxxt/f5QZNBcOI7FR7GxsA7uKIjaQD8AIPMl9Pv+rwgW5zy1vECqSZxLpDfYd7TLqMtMLzR+yRjI9WR3x3pA96bksikDGgW74TI5hc4scPbfdcx08n+pYdkl9BPZmFrzZ1aBljv5xj0wDR+LTFpicAZYgSNaCWYJ9NjWNFXtM432zQ7INYmROd7XOaD4pXyMJprjJX4Q9l1EHYKODmviHIoPk+OKYFplOLcaWv/AKqKIOFnN5L7T/puoW0oogeRABv7K5eS7aiiDzkS8A9lsDxi5DvdKKILtcS0km7RINMFeVFEG8bjVfC3GmClFEF2AOkAKOjaOwFbUUQbsAsa7rV+hSiiD39Pb4STrEro3gt8lRRBzmbI9zaLjSAi06x8qKIGvTB/d5eR2TRrjJLbjZUUQOINRjXYI6Akij8qKINAeIseFdjiG/P5UUQf/9k=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47" name="AutoShape 8" descr="data:image/jpeg;base64,/9j/4AAQSkZJRgABAQAAAQABAAD/2wBDAAkGBwgHBgkIBwgKCgkLDRYPDQwMDRsUFRAWIB0iIiAdHx8kKDQsJCYxJx8fLT0tMTU3Ojo6Iys/RD84QzQ5Ojf/2wBDAQoKCg0MDRoPDxo3JR8lNzc3Nzc3Nzc3Nzc3Nzc3Nzc3Nzc3Nzc3Nzc3Nzc3Nzc3Nzc3Nzc3Nzc3Nzc3Nzc3Nzf/wAARCAD0AM8DASIAAhEBAxEB/8QAHAAAAgMBAQEBAAAAAAAAAAAABAUAAgMGAQcI/8QAMRAAAQQCAQMDAwMFAAIDAAAAAQACAxEEIRIFMUETIlEGYXEygZEUI0KhsRXBM1Ji/8QAFAEBAAAAAAAAAAAAAAAAAAAAAP/EABQRAQAAAAAAAAAAAAAAAAAAAAD/2gAMAwEAAhEDEQA/APhqiiiCKKKIIooogiiiiCLpvpKG386sk0FzK7z6JxjbC8GvlB9R+lMINDZHDZ7fZdxDpoC5roYa2Ngb8Lo4TsBAU0WVoO6zYtQgsooogv3ql6qA0rWg9XhNDuoTQVLQXteWs+SnKu6DUL0LMPB8q4KCwXqqCvQg/EyiiiCKKKIIooogiiiiDbEiM07GAXZX1f6dwxBBFGB7jVrg/pHB9fKMzx7Wf9X1XoOOXkPI7dkHW9Kbxa1PYXeUowmcaTaBAbGRdrVpQnqtbq1mc6KN/F7wCUDDkpy0hBO07G1PVsiygM5BQOQUk3GgCFYTfGygLu1QHuqCTXdZ89naCz5N6KzdJtUldsoKWY8qFoCzkhjxfz2TCN4c0G1z5Dj7idppgzcmhp7oGLeyuOyyYVoEH4mUUUQRRRRBFFFEEVmNL3hre5NKqc/TuH62UJHDTeyDsPprp/o40UIHudty+hdJhEbGgLn+i4hYxpcPc7/S6vCZ21SBxiN2EVLkNhBtyCMzcaLk478BLXzPllLn7+yAzJ6g8/8Ax2L8qkEW/UkPJ58lYxR37nd0S53FoApAfDkADiVb+oANXtKJJS3dlex5Bu0DFz3SOAJr7IpshAASpkxFX3tGNktoN7IQMGyey1k+anhYiTQ+Fk6UWfFICpCXUSh5BvfZXEmgfhUkcHDQQQkaB8ozHafaRqigGOby9x7eEdFJ7QQPKBs2tLTsEPCbAvuiO6D8TKKKIIooogiiiiC8MZkkDQF9A+l+nhkbHOFD/q5f6ewTkZDbGrX0vpuMGBrWigPCB3gRXRqk9xWNY3kewSvEZVfCLzcpmNjUTRKCZM/qylzj7W9gs8Ul5Mj/AJ0EPqSFhJq9laxzNaKaO3ZAeX0AbpVkn0A2/wAoF2TysndKj8mgCPhARNL7TZpCszA08QdoTJyHOGrQ0RucOQPhmkkDsj4ZwWAg7XOmQlwvumeLLbRsIG7JtC1SR9mwULHIfPYqjsgA0AUDNslt3oUqNyeIIaBaHik9Rh34Q8koa7ugNZKDJdb/AOprjOBA5LnI8kB1g7vdpzhuL++kHQQEUKW7doLGfpoRo7IPxOooogiiiiCLSCMyStaPlZp10PEL3hxGz2QdZ9NdPMUDZC3Z7LscJhDRYBSvp8XpxxsAGgLT/FaDSA2EBjOVJHn5hy8vg39DT/KY9Vy24uIWg+52qXPYr+Uw+e5QPZZ2xQtaD2CKHSsxsTJueN6b3cWkZDDZ1oUdnfZIp5vUdZOhpNIuqY7em9Ox/wC5zxst0zzWuJI7b76QTKgyMaaSF8buTC5pIBIPE0SD5CyjZM5oLIpXcgKIYTaeR/UMeVmwND3uvPkd/eIDRC8casnWiddlm/6gggmymY0krY2TQRwGM69KI0d35F/m0HPysmPaOT3Ake07A718quI2V7wGxSOc5vIBrCbHz+PunzfqjFdksdOcl0bcjJJcQCWRSNpoG/HwvMP6i6dA+KJsuScaPEigeHQe5/AuOi14LTseSP4QKIJmuLgQQfujcSYNPtFn5KUGds+ZM9ltDnucA51uAJvZ8lH47qaK7oDzkEPVJH8nd0LlPDAHOQzswOeAwEmkDvGkLfxXdAZuZxfQ19yvceU+kDy3SWdQJ5kE1Z0UDHp7/UkFkknsuxwGNaxvJ1uPgLjPp6y+39m9l1+Db3A3QQPIGAOFI7whMfs1FoPxOooogiiiiDbFhM0oFa8rt+gYY9VprTdpB0fE/TY2dld50vHEMAJG3f8AEDTFZ5TWORsERe/QCAxWE9gl/wBTdQMTG4sR9zu6AbqPUTl5LnX7GHX3WeLPXNwO/ASqWURxAD91rjyENtA5Y6xZVg40hGzFrAB3Ku2UBoLt2gKElghvxtUZIWE2b/4h3THuND4VeRcTSDWR/J3f+Fm529L2MbJcFhkScdAd0BWMSSXO0B5R2PO8SVHu/JS6CMmOzsfZFQB+gB/CBhJIZHEPJJWsEPqO48Q37rKPHddm7Ke4OKeAJb38oM24XBgDRpA9QxrpvHz3XUw4pcwh/wCyWdWxnwHmAHD7oBOlQMxmj3cnE3ZXR4MgLgG9yuT9WSRzWMIFro+lx0RYJIQdTASA20UN+UFC8FjSe4RAdaD8XKKKIIicGEzTjWhsoZPuh4thpcNuNn8IOg6Dhc3tse0bK61sYtoA0EH0mAR4/OqvsPsm8EQd4QaxlsMDpCOwXD9YyTNlufe12HXZGwYojB7ja4bJc10ridoM3XI5rRekfjtrv2CAjk/U4a2iI5tANKBi9wDaaPCzjlJ246Qvr8SbI0szkch7dn7IGjZ4yz3DQ82rR5LbHAD8/CUB5P6zr4Uky/bxjOwgdPnja0l5Bd9kB/UMnmt2h8Jc0ySHRslMsPBNBzu/wga47yQGNOin2Bht4cnu2fFJdgQBrBy1XbW01x3+4dgEDHFgjJp5TrHDAwNAASTENv8AaOydYr2i+aAknQ4ofNhL4eRon4WjsiNriAhpci7AOigXw9Ka7JbIDQG6CeY0bYmEtsoeA6JaO6zMskb+N9/CBxFN7Wg6so2F3/6/Ypdjgu9Ox48JlGwIPxoooog1xojLM1vi9rsOkYxc9tD7JD0bH5e8juu56Fi04OI0AgexM4sY0DsKTPEaG+4jsEDALKt1rPGB08mwHO0EHP8A1L1AzZRYw6C5qV4ur15KvPkF7nyONkpdLMbodkG/rbodl62ejd7QBkcCaPlaxvHnugNDzJsn9lux8cTbLqQAkoWLXsUMsxs9kGkmU95IaCiMHFklcHOukTh9N8yGvt5TzFx2RMpoCAXFwg0ihSc4UIYP0hYxitgUjGThlUgIiJOgEZBHTgXFAOnABddbV2ZR4jhs/JQPcdwb+jQPcomWbifabpI8GSWSUc3eU2lBOmnY7oLwvdJIfNdkaIiQLCXYMpbIbb+6c45dIBaC0bfSYAAgz6kmUbNAHsmGSeAACBY28nke/wD7QOoCfaGAaCNa54Gx/CW4zqkNnQCK9U+DpB+PVaNvN4aPKqjelw+pkAkaCDo+k4vFjQG7A2u36dBwxgarloLnujxc5GMHki12cjAODGVTRWkHuJDyN1q1x/1hlmXJMYceLNLuZHDFwHynRrS+W9byDLO4k9yUC6WYn2+EPys7Uc6yVVtgaG0Fia7K+O1z3ClI4HSOtNsXGEbABo/KDPGw928/smWPGDpraA8r1kfFut38has0AKQEQloFAb+UVG4NGjv7oSO6JPaqWjA7loXrugKdM7/I0D8qpyAdN8IcRvJ37v8A0iI4CTZaguwmqJJJPlGRNc40BtUZGGkAN0mfTormBLT+UBvSYw145NJI3tOGxbLw3v5KriQNaQau03hjYG7FgoA8TFjDLfVo3FaGml49jWuoHShmbEwm9kaQe5XFxNGqHlYRsZezZKGdMZH2Tq1qyTkK7FAZBp5s6RD3hopvlBYjCC4nyinR8ttNIPyOnvRIabyI7pLE3k8D7rqumRU1jfKDqfp+Gneq4aaLXQ4zuZF90sw4hBitaNF2zaY4o47J0NoB/qrL9DCEQNaXzXOc6R5pdV9T5vrzFoOmlctMbsoBA0DTj+VrELFNGlUNLvCJgaAdoN8OIk34R/IVrSyjNMvsPsqhxefYCgJE3FtA/lawNc/Z23/qpjY7pHe7f2TWGBvEA9kGLA4gDx4CKhid5WzYeIHt7olkDnNsDX3QYsDQdoiKMuFNZtaNxgCCd/lGRh2g0C/koMmY9fr/ACmMEdNBb/1WbG1gBkaLr5WuO5uyQK8AIGuDGWsBcdJgyjoHslkEw4e419lnLnGN9NdRG/2QNcqoR6jikmZm8n8R+n5WuX1D1ohd3VpVEGySWTZtA0xxbb5CwLteiU+sOJVGRn9IB7aTDExWtPJ2z8ID8Ueoxo4apHsZE0V8fKxheWtAbQHhbiVh/UBaD8i9Oj5zgnsNrtej4vPh4JK5XpUdDlWyV2/RGERcj+AgZ8i6SgTQFBHGX0cR7ia0h4IgTZCx65OMfF433CDkuqTcpXG7JNpe5pLfytXn1ZyXH2hVlI7A/wAIM29wAPwiY60A3fmljG13gGij8XH3Z/0g0MRpoNn7UiIILoLUR8ne0JhjQaqt/KCY8XEANF/KMghc53ZaQxUNoyNtdtIPY4o2DYJd8rQaH2UaRRrZ+FYMI/UaH/UGrXNeQK3WldrHXdaVIRG0lzrKjpJppQyMcWINXuF27ZC9x3PfIXOBawdltFi8RyeNf9WOVJ/jHoDSA5s0bnNAIG/5Vc8NAtm70QkzmuaLcTaMxGzz8A4mh3JQEsjPoEeaXnTcYmQOf7RaZY8LRf21apGOL/FX/KA6VoDf7Yr7+VrjuoAXZQzZAQV7iS+4A/KBmZeA+yzOUw3WihZpwSWFCPJBHDsg+A9MZXEfC7TAuOJjQPC5fpMY0SuuxWix2QNMWyNUud+s5qmZE0+F00Aa1vI+PuuM+pXiTqTjd8RpAqiZ7S5ygiPeu62haSwcit4YC51NFoKxQVVhdB9MdJb1PrGJgyvfGyd/Fz2gW0UT5/CDxsQBw57+yfdHyX9Oz4MvHYwyQu5NDhYuq2gb5H0b6foHCdMA9kkkjMuPg+NrHAciG2SDeqFrxv01m47pDkHGYyKQMdcnHnbQ4cbG7B15+ywwOpz4WRLkFwf67DHIyQkhzSbrvY38Fby9YlngMDIoo4zM2YBvLRDePckoDMrocmNJkOL4YYmSOjjE0o5PLRZAIG/9L2P6dy3/ANO4SQuZO8MaWuIpxFjuPsdi1H9cnnbIcqDGl5yOlaHNP9txFGt9tdja3d9SZL5GSenAC2ZsvZx5OAI+e1HsEFundBL8qFk88DYZJPTDo5QXPPGyG6IJHlYS9KlfBHMzUf8ATNmkL3g93FvtFf6Kv0zqsmMxjWxwyejKZY3SNJLHEUao+UR/5OaKNkXpwyN9EQlr2kggGwTvvaDNv05lvmfH6kALJBF7n1ydxDqGvgqs3TnYDY3PLHCQEtLHcho0f9o0dUyvVEr2xeoZxNQaaDg3j89qQmbkyyxQwkNqIO41rubKAOZ7nDZ14CHa1z3k1r5W5j17lYEDVA0gwEDBRf7j3ATXBh3ZQDByedplA6miqr7IC3NIGhQS6edrX0NEI1+Q1sJsb8UkEshlmt1hvKqQGjMAkBuyUdi253OwPNLneLxMOLgQCuk6fhiWMSOkq/A8IChGJT4v5UZinlrQ+Vt/Sek3kx5f9lkPWLvbsIPhHS2WG+F0WK5wqyknTG+1tJ9jt7IGAlPpWewXE9Rc+XNkkd2J0uxlIbj77FcZ1CUf1IYPO9ICsaG2izaZQRtZQpB4zxwFjaNgd7thAdjw8nA2jgWxjQFoETCNtu0T2AVmyukdrSAl55G3dltCb0BtZRROLaAvfdFwMDUHoF9wt44nEi+yvFDXuIR2PCXuGtBB5iY/utEuADgAAXeNKxHp+1goq7RxcCe6DNsVEknfws5aJpbvcPwSh3kUSRpBmbqu4WUhDf00FJZQwX3Qkkr5XBo03ugJbKIxyvutceUzvDOXHfZAzGmBo0Vji5TYMgWfcfN9kD4j3ho20WN+UDnNa1pDBsp1hwtlZzcBVXZQWbEDI5kbf3QJsSIl/N7q+3ldPguJxQARRPhKIcNofs2DsUneHEWwAeB/KAuLsA4rxx4khrkM+QtOr0qOnJFElB8a6aKaE7xXbAJ7JR05vtBTeJtNsIPepTelhuLauq2uOFuyybs+U+6zM70t6srnsJ3q5Dq8IHMAvwjGFzexGkNCHAUNIvGZ7hrz3QaRMdKb2mmJAAQSsIWOBAtMIGgGu5KAhoDWgNFj8LeKMCidFSGMnbiAPhFxRtG0GkOO6QgnTQjGkRjjHo+TayYaaPCqJACCgIaACDX8rySRos+VjLPR8VSDdMd+bPlAS+Vo91oSWRzgeK83ZJ/2qkXQooMnb86WsQANkWaWjIbdZHZemMUXf6QLeoP4jk0ElCYrKkEkjeTxsI+ZrnO0PaPnsqTS48LSW/q8oOj6XKX49vPbwtMntYAr58pN0XMMlsB14TnJlazH5GiQgp0+NzhTvCOY50Ng/sUkObLGQ6PQKPxOpMNeu2iR3Qayvc/R0Sq0BHv52igceUW3t8rx3pAU138oPkPT2+1uk1Y0ca+yAwhTRpMA4NYSfAQcx1/JFOj7Ug+h45c97q7rDrEvqZPf/JNOit4QXX6vKBkGCw0Dfyi8WJxOtrKCLkbdtMIuMYoABARFFQHqd/FFFw8G9kC5+tlXil9wDe3ygZMfy8otjxG1u0sZKKO9DyrjIbVg3XygaSz+poe2ghxKL73XhBCR7zZOvstWURaAh8pebKqO9nx4VGmj4taNYXHXdB6Pcb8rVjT/AJNtexRFp33RbYxxt/f5QZNBcOI7FR7GxsA7uKIjaQD8AIPMl9Pv+rwgW5zy1vECqSZxLpDfYd7TLqMtMLzR+yRjI9WR3x3pA96bksikDGgW74TI5hc4scPbfdcx08n+pYdkl9BPZmFrzZ1aBljv5xj0wDR+LTFpicAZYgSNaCWYJ9NjWNFXtM432zQ7INYmROd7XOaD4pXyMJprjJX4Q9l1EHYKODmviHIoPk+OKYFplOLcaWv/AKqKIOFnN5L7T/puoW0oogeRABv7K5eS7aiiDzkS8A9lsDxi5DvdKKILtcS0km7RINMFeVFEG8bjVfC3GmClFEF2AOkAKOjaOwFbUUQbsAsa7rV+hSiiD39Pb4STrEro3gt8lRRBzmbI9zaLjSAi06x8qKIGvTB/d5eR2TRrjJLbjZUUQOINRjXYI6Akij8qKINAeIseFdjiG/P5UUQf/9k=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48" name="AutoShape 10" descr="data:image/jpeg;base64,/9j/4AAQSkZJRgABAQAAAQABAAD/2wBDAAkGBwgHBgkIBwgKCgkLDRYPDQwMDRsUFRAWIB0iIiAdHx8kKDQsJCYxJx8fLT0tMTU3Ojo6Iys/RD84QzQ5Ojf/2wBDAQoKCg0MDRoPDxo3JR8lNzc3Nzc3Nzc3Nzc3Nzc3Nzc3Nzc3Nzc3Nzc3Nzc3Nzc3Nzc3Nzc3Nzc3Nzc3Nzc3Nzf/wAARCAD0AM8DASIAAhEBAxEB/8QAHAAAAgMBAQEBAAAAAAAAAAAABAUAAgMGAQcI/8QAMRAAAQQCAQMDAwMFAAIDAAAAAQACAxEEIRIFMUETIlEGYXEygZEUI0KhsRXBM1Ji/8QAFAEBAAAAAAAAAAAAAAAAAAAAAP/EABQRAQAAAAAAAAAAAAAAAAAAAAD/2gAMAwEAAhEDEQA/APhqiiiCKKKIIooogiiiiCLpvpKG386sk0FzK7z6JxjbC8GvlB9R+lMINDZHDZ7fZdxDpoC5roYa2Ngb8Lo4TsBAU0WVoO6zYtQgsooogv3ql6qA0rWg9XhNDuoTQVLQXteWs+SnKu6DUL0LMPB8q4KCwXqqCvQg/EyiiiCKKKIIooogiiiiDbEiM07GAXZX1f6dwxBBFGB7jVrg/pHB9fKMzx7Wf9X1XoOOXkPI7dkHW9Kbxa1PYXeUowmcaTaBAbGRdrVpQnqtbq1mc6KN/F7wCUDDkpy0hBO07G1PVsiygM5BQOQUk3GgCFYTfGygLu1QHuqCTXdZ89naCz5N6KzdJtUldsoKWY8qFoCzkhjxfz2TCN4c0G1z5Dj7idppgzcmhp7oGLeyuOyyYVoEH4mUUUQRRRRBFFFEEVmNL3hre5NKqc/TuH62UJHDTeyDsPprp/o40UIHudty+hdJhEbGgLn+i4hYxpcPc7/S6vCZ21SBxiN2EVLkNhBtyCMzcaLk478BLXzPllLn7+yAzJ6g8/8Ax2L8qkEW/UkPJ58lYxR37nd0S53FoApAfDkADiVb+oANXtKJJS3dlex5Bu0DFz3SOAJr7IpshAASpkxFX3tGNktoN7IQMGyey1k+anhYiTQ+Fk6UWfFICpCXUSh5BvfZXEmgfhUkcHDQQQkaB8ozHafaRqigGOby9x7eEdFJ7QQPKBs2tLTsEPCbAvuiO6D8TKKKIIooogiiiiC8MZkkDQF9A+l+nhkbHOFD/q5f6ewTkZDbGrX0vpuMGBrWigPCB3gRXRqk9xWNY3kewSvEZVfCLzcpmNjUTRKCZM/qylzj7W9gs8Ul5Mj/AJ0EPqSFhJq9laxzNaKaO3ZAeX0AbpVkn0A2/wAoF2TysndKj8mgCPhARNL7TZpCszA08QdoTJyHOGrQ0RucOQPhmkkDsj4ZwWAg7XOmQlwvumeLLbRsIG7JtC1SR9mwULHIfPYqjsgA0AUDNslt3oUqNyeIIaBaHik9Rh34Q8koa7ugNZKDJdb/AOprjOBA5LnI8kB1g7vdpzhuL++kHQQEUKW7doLGfpoRo7IPxOooogiiiiCLSCMyStaPlZp10PEL3hxGz2QdZ9NdPMUDZC3Z7LscJhDRYBSvp8XpxxsAGgLT/FaDSA2EBjOVJHn5hy8vg39DT/KY9Vy24uIWg+52qXPYr+Uw+e5QPZZ2xQtaD2CKHSsxsTJueN6b3cWkZDDZ1oUdnfZIp5vUdZOhpNIuqY7em9Ox/wC5zxst0zzWuJI7b76QTKgyMaaSF8buTC5pIBIPE0SD5CyjZM5oLIpXcgKIYTaeR/UMeVmwND3uvPkd/eIDRC8casnWiddlm/6gggmymY0krY2TQRwGM69KI0d35F/m0HPysmPaOT3Ake07A718quI2V7wGxSOc5vIBrCbHz+PunzfqjFdksdOcl0bcjJJcQCWRSNpoG/HwvMP6i6dA+KJsuScaPEigeHQe5/AuOi14LTseSP4QKIJmuLgQQfujcSYNPtFn5KUGds+ZM9ltDnucA51uAJvZ8lH47qaK7oDzkEPVJH8nd0LlPDAHOQzswOeAwEmkDvGkLfxXdAZuZxfQ19yvceU+kDy3SWdQJ5kE1Z0UDHp7/UkFkknsuxwGNaxvJ1uPgLjPp6y+39m9l1+Db3A3QQPIGAOFI7whMfs1FoPxOooogiiiiDbFhM0oFa8rt+gYY9VprTdpB0fE/TY2dld50vHEMAJG3f8AEDTFZ5TWORsERe/QCAxWE9gl/wBTdQMTG4sR9zu6AbqPUTl5LnX7GHX3WeLPXNwO/ASqWURxAD91rjyENtA5Y6xZVg40hGzFrAB3Ku2UBoLt2gKElghvxtUZIWE2b/4h3THuND4VeRcTSDWR/J3f+Fm529L2MbJcFhkScdAd0BWMSSXO0B5R2PO8SVHu/JS6CMmOzsfZFQB+gB/CBhJIZHEPJJWsEPqO48Q37rKPHddm7Ke4OKeAJb38oM24XBgDRpA9QxrpvHz3XUw4pcwh/wCyWdWxnwHmAHD7oBOlQMxmj3cnE3ZXR4MgLgG9yuT9WSRzWMIFro+lx0RYJIQdTASA20UN+UFC8FjSe4RAdaD8XKKKIIicGEzTjWhsoZPuh4thpcNuNn8IOg6Dhc3tse0bK61sYtoA0EH0mAR4/OqvsPsm8EQd4QaxlsMDpCOwXD9YyTNlufe12HXZGwYojB7ja4bJc10ridoM3XI5rRekfjtrv2CAjk/U4a2iI5tANKBi9wDaaPCzjlJ246Qvr8SbI0szkch7dn7IGjZ4yz3DQ82rR5LbHAD8/CUB5P6zr4Uky/bxjOwgdPnja0l5Bd9kB/UMnmt2h8Jc0ySHRslMsPBNBzu/wga47yQGNOin2Bht4cnu2fFJdgQBrBy1XbW01x3+4dgEDHFgjJp5TrHDAwNAASTENv8AaOydYr2i+aAknQ4ofNhL4eRon4WjsiNriAhpci7AOigXw9Ka7JbIDQG6CeY0bYmEtsoeA6JaO6zMskb+N9/CBxFN7Wg6so2F3/6/Ypdjgu9Ox48JlGwIPxoooog1xojLM1vi9rsOkYxc9tD7JD0bH5e8juu56Fi04OI0AgexM4sY0DsKTPEaG+4jsEDALKt1rPGB08mwHO0EHP8A1L1AzZRYw6C5qV4ur15KvPkF7nyONkpdLMbodkG/rbodl62ejd7QBkcCaPlaxvHnugNDzJsn9lux8cTbLqQAkoWLXsUMsxs9kGkmU95IaCiMHFklcHOukTh9N8yGvt5TzFx2RMpoCAXFwg0ihSc4UIYP0hYxitgUjGThlUgIiJOgEZBHTgXFAOnABddbV2ZR4jhs/JQPcdwb+jQPcomWbifabpI8GSWSUc3eU2lBOmnY7oLwvdJIfNdkaIiQLCXYMpbIbb+6c45dIBaC0bfSYAAgz6kmUbNAHsmGSeAACBY28nke/wD7QOoCfaGAaCNa54Gx/CW4zqkNnQCK9U+DpB+PVaNvN4aPKqjelw+pkAkaCDo+k4vFjQG7A2u36dBwxgarloLnujxc5GMHki12cjAODGVTRWkHuJDyN1q1x/1hlmXJMYceLNLuZHDFwHynRrS+W9byDLO4k9yUC6WYn2+EPys7Uc6yVVtgaG0Fia7K+O1z3ClI4HSOtNsXGEbABo/KDPGw928/smWPGDpraA8r1kfFut38has0AKQEQloFAb+UVG4NGjv7oSO6JPaqWjA7loXrugKdM7/I0D8qpyAdN8IcRvJ37v8A0iI4CTZaguwmqJJJPlGRNc40BtUZGGkAN0mfTormBLT+UBvSYw145NJI3tOGxbLw3v5KriQNaQau03hjYG7FgoA8TFjDLfVo3FaGml49jWuoHShmbEwm9kaQe5XFxNGqHlYRsZezZKGdMZH2Tq1qyTkK7FAZBp5s6RD3hopvlBYjCC4nyinR8ttNIPyOnvRIabyI7pLE3k8D7rqumRU1jfKDqfp+Gneq4aaLXQ4zuZF90sw4hBitaNF2zaY4o47J0NoB/qrL9DCEQNaXzXOc6R5pdV9T5vrzFoOmlctMbsoBA0DTj+VrELFNGlUNLvCJgaAdoN8OIk34R/IVrSyjNMvsPsqhxefYCgJE3FtA/lawNc/Z23/qpjY7pHe7f2TWGBvEA9kGLA4gDx4CKhid5WzYeIHt7olkDnNsDX3QYsDQdoiKMuFNZtaNxgCCd/lGRh2g0C/koMmY9fr/ACmMEdNBb/1WbG1gBkaLr5WuO5uyQK8AIGuDGWsBcdJgyjoHslkEw4e419lnLnGN9NdRG/2QNcqoR6jikmZm8n8R+n5WuX1D1ohd3VpVEGySWTZtA0xxbb5CwLteiU+sOJVGRn9IB7aTDExWtPJ2z8ID8Ueoxo4apHsZE0V8fKxheWtAbQHhbiVh/UBaD8i9Oj5zgnsNrtej4vPh4JK5XpUdDlWyV2/RGERcj+AgZ8i6SgTQFBHGX0cR7ia0h4IgTZCx65OMfF433CDkuqTcpXG7JNpe5pLfytXn1ZyXH2hVlI7A/wAIM29wAPwiY60A3fmljG13gGij8XH3Z/0g0MRpoNn7UiIILoLUR8ne0JhjQaqt/KCY8XEANF/KMghc53ZaQxUNoyNtdtIPY4o2DYJd8rQaH2UaRRrZ+FYMI/UaH/UGrXNeQK3WldrHXdaVIRG0lzrKjpJppQyMcWINXuF27ZC9x3PfIXOBawdltFi8RyeNf9WOVJ/jHoDSA5s0bnNAIG/5Vc8NAtm70QkzmuaLcTaMxGzz8A4mh3JQEsjPoEeaXnTcYmQOf7RaZY8LRf21apGOL/FX/KA6VoDf7Yr7+VrjuoAXZQzZAQV7iS+4A/KBmZeA+yzOUw3WihZpwSWFCPJBHDsg+A9MZXEfC7TAuOJjQPC5fpMY0SuuxWix2QNMWyNUud+s5qmZE0+F00Aa1vI+PuuM+pXiTqTjd8RpAqiZ7S5ygiPeu62haSwcit4YC51NFoKxQVVhdB9MdJb1PrGJgyvfGyd/Fz2gW0UT5/CDxsQBw57+yfdHyX9Oz4MvHYwyQu5NDhYuq2gb5H0b6foHCdMA9kkkjMuPg+NrHAciG2SDeqFrxv01m47pDkHGYyKQMdcnHnbQ4cbG7B15+ywwOpz4WRLkFwf67DHIyQkhzSbrvY38Fby9YlngMDIoo4zM2YBvLRDePckoDMrocmNJkOL4YYmSOjjE0o5PLRZAIG/9L2P6dy3/ANO4SQuZO8MaWuIpxFjuPsdi1H9cnnbIcqDGl5yOlaHNP9txFGt9tdja3d9SZL5GSenAC2ZsvZx5OAI+e1HsEFundBL8qFk88DYZJPTDo5QXPPGyG6IJHlYS9KlfBHMzUf8ATNmkL3g93FvtFf6Kv0zqsmMxjWxwyejKZY3SNJLHEUao+UR/5OaKNkXpwyN9EQlr2kggGwTvvaDNv05lvmfH6kALJBF7n1ydxDqGvgqs3TnYDY3PLHCQEtLHcho0f9o0dUyvVEr2xeoZxNQaaDg3j89qQmbkyyxQwkNqIO41rubKAOZ7nDZ14CHa1z3k1r5W5j17lYEDVA0gwEDBRf7j3ATXBh3ZQDByedplA6miqr7IC3NIGhQS6edrX0NEI1+Q1sJsb8UkEshlmt1hvKqQGjMAkBuyUdi253OwPNLneLxMOLgQCuk6fhiWMSOkq/A8IChGJT4v5UZinlrQ+Vt/Sek3kx5f9lkPWLvbsIPhHS2WG+F0WK5wqyknTG+1tJ9jt7IGAlPpWewXE9Rc+XNkkd2J0uxlIbj77FcZ1CUf1IYPO9ICsaG2izaZQRtZQpB4zxwFjaNgd7thAdjw8nA2jgWxjQFoETCNtu0T2AVmyukdrSAl55G3dltCb0BtZRROLaAvfdFwMDUHoF9wt44nEi+yvFDXuIR2PCXuGtBB5iY/utEuADgAAXeNKxHp+1goq7RxcCe6DNsVEknfws5aJpbvcPwSh3kUSRpBmbqu4WUhDf00FJZQwX3Qkkr5XBo03ugJbKIxyvutceUzvDOXHfZAzGmBo0Vji5TYMgWfcfN9kD4j3ho20WN+UDnNa1pDBsp1hwtlZzcBVXZQWbEDI5kbf3QJsSIl/N7q+3ldPguJxQARRPhKIcNofs2DsUneHEWwAeB/KAuLsA4rxx4khrkM+QtOr0qOnJFElB8a6aKaE7xXbAJ7JR05vtBTeJtNsIPepTelhuLauq2uOFuyybs+U+6zM70t6srnsJ3q5Dq8IHMAvwjGFzexGkNCHAUNIvGZ7hrz3QaRMdKb2mmJAAQSsIWOBAtMIGgGu5KAhoDWgNFj8LeKMCidFSGMnbiAPhFxRtG0GkOO6QgnTQjGkRjjHo+TayYaaPCqJACCgIaACDX8rySRos+VjLPR8VSDdMd+bPlAS+Vo91oSWRzgeK83ZJ/2qkXQooMnb86WsQANkWaWjIbdZHZemMUXf6QLeoP4jk0ElCYrKkEkjeTxsI+ZrnO0PaPnsqTS48LSW/q8oOj6XKX49vPbwtMntYAr58pN0XMMlsB14TnJlazH5GiQgp0+NzhTvCOY50Ng/sUkObLGQ6PQKPxOpMNeu2iR3Qayvc/R0Sq0BHv52igceUW3t8rx3pAU138oPkPT2+1uk1Y0ca+yAwhTRpMA4NYSfAQcx1/JFOj7Ug+h45c97q7rDrEvqZPf/JNOit4QXX6vKBkGCw0Dfyi8WJxOtrKCLkbdtMIuMYoABARFFQHqd/FFFw8G9kC5+tlXil9wDe3ygZMfy8otjxG1u0sZKKO9DyrjIbVg3XygaSz+poe2ghxKL73XhBCR7zZOvstWURaAh8pebKqO9nx4VGmj4taNYXHXdB6Pcb8rVjT/AJNtexRFp33RbYxxt/f5QZNBcOI7FR7GxsA7uKIjaQD8AIPMl9Pv+rwgW5zy1vECqSZxLpDfYd7TLqMtMLzR+yRjI9WR3x3pA96bksikDGgW74TI5hc4scPbfdcx08n+pYdkl9BPZmFrzZ1aBljv5xj0wDR+LTFpicAZYgSNaCWYJ9NjWNFXtM432zQ7INYmROd7XOaD4pXyMJprjJX4Q9l1EHYKODmviHIoPk+OKYFplOLcaWv/AKqKIOFnN5L7T/puoW0oogeRABv7K5eS7aiiDzkS8A9lsDxi5DvdKKILtcS0km7RINMFeVFEG8bjVfC3GmClFEF2AOkAKOjaOwFbUUQbsAsa7rV+hSiiD39Pb4STrEro3gt8lRRBzmbI9zaLjSAi06x8qKIGvTB/d5eR2TRrjJLbjZUUQOINRjXYI6Akij8qKINAeIseFdjiG/P5UUQf/9k=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49" name="CasellaDiTesto 1"/>
          <p:cNvSpPr txBox="1">
            <a:spLocks noChangeArrowheads="1"/>
          </p:cNvSpPr>
          <p:nvPr/>
        </p:nvSpPr>
        <p:spPr bwMode="auto">
          <a:xfrm>
            <a:off x="410633" y="1614779"/>
            <a:ext cx="52832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TSH &gt; 10 </a:t>
            </a:r>
            <a:r>
              <a:rPr kumimoji="0" lang="el-GR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μ</a:t>
            </a:r>
            <a:r>
              <a:rPr kumimoji="0" lang="it-IT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UI/ml</a:t>
            </a:r>
          </a:p>
        </p:txBody>
      </p:sp>
      <p:sp>
        <p:nvSpPr>
          <p:cNvPr id="6150" name="CasellaDiTesto 18"/>
          <p:cNvSpPr txBox="1">
            <a:spLocks noChangeArrowheads="1"/>
          </p:cNvSpPr>
          <p:nvPr/>
        </p:nvSpPr>
        <p:spPr bwMode="auto">
          <a:xfrm>
            <a:off x="406400" y="3298355"/>
            <a:ext cx="52832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TSH 4.1 – 10 </a:t>
            </a:r>
            <a:r>
              <a:rPr kumimoji="0" lang="el-GR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μ</a:t>
            </a:r>
            <a:r>
              <a:rPr kumimoji="0" lang="it-IT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UI/ml</a:t>
            </a:r>
          </a:p>
        </p:txBody>
      </p:sp>
      <p:sp>
        <p:nvSpPr>
          <p:cNvPr id="6151" name="CasellaDiTesto 20"/>
          <p:cNvSpPr txBox="1">
            <a:spLocks noChangeArrowheads="1"/>
          </p:cNvSpPr>
          <p:nvPr/>
        </p:nvSpPr>
        <p:spPr bwMode="auto">
          <a:xfrm>
            <a:off x="406400" y="3986302"/>
            <a:ext cx="52832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TSH 2.5 – 4,1 </a:t>
            </a:r>
            <a:r>
              <a:rPr kumimoji="0" lang="el-GR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μ</a:t>
            </a:r>
            <a:r>
              <a:rPr kumimoji="0" lang="it-IT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UI/ml</a:t>
            </a:r>
          </a:p>
        </p:txBody>
      </p:sp>
      <p:sp>
        <p:nvSpPr>
          <p:cNvPr id="6152" name="CasellaDiTesto 22"/>
          <p:cNvSpPr txBox="1">
            <a:spLocks noChangeArrowheads="1"/>
          </p:cNvSpPr>
          <p:nvPr/>
        </p:nvSpPr>
        <p:spPr bwMode="auto">
          <a:xfrm>
            <a:off x="406400" y="5639356"/>
            <a:ext cx="5270831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TSH &lt; 2,5 </a:t>
            </a:r>
            <a:r>
              <a:rPr kumimoji="0" lang="el-GR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μ</a:t>
            </a:r>
            <a:r>
              <a:rPr kumimoji="0" lang="it-IT" altLang="it-IT" sz="3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UI/ml</a:t>
            </a:r>
          </a:p>
        </p:txBody>
      </p:sp>
      <p:sp>
        <p:nvSpPr>
          <p:cNvPr id="6153" name="CasellaDiTesto 24"/>
          <p:cNvSpPr txBox="1">
            <a:spLocks noChangeArrowheads="1"/>
          </p:cNvSpPr>
          <p:nvPr/>
        </p:nvSpPr>
        <p:spPr bwMode="auto">
          <a:xfrm>
            <a:off x="7084152" y="1546489"/>
            <a:ext cx="93913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SI </a:t>
            </a:r>
          </a:p>
        </p:txBody>
      </p:sp>
      <p:sp>
        <p:nvSpPr>
          <p:cNvPr id="6154" name="CasellaDiTesto 25"/>
          <p:cNvSpPr txBox="1">
            <a:spLocks noChangeArrowheads="1"/>
          </p:cNvSpPr>
          <p:nvPr/>
        </p:nvSpPr>
        <p:spPr bwMode="auto">
          <a:xfrm>
            <a:off x="7084152" y="5563152"/>
            <a:ext cx="124393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NO</a:t>
            </a:r>
          </a:p>
        </p:txBody>
      </p:sp>
      <p:sp>
        <p:nvSpPr>
          <p:cNvPr id="6155" name="CasellaDiTesto 26"/>
          <p:cNvSpPr txBox="1">
            <a:spLocks noChangeArrowheads="1"/>
          </p:cNvSpPr>
          <p:nvPr/>
        </p:nvSpPr>
        <p:spPr bwMode="auto">
          <a:xfrm>
            <a:off x="6614584" y="2961187"/>
            <a:ext cx="93913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0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28" name="Freccia a destra 27"/>
          <p:cNvSpPr/>
          <p:nvPr/>
        </p:nvSpPr>
        <p:spPr>
          <a:xfrm>
            <a:off x="4559301" y="1463036"/>
            <a:ext cx="2112433" cy="8559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29" name="Freccia a destra 28"/>
          <p:cNvSpPr/>
          <p:nvPr/>
        </p:nvSpPr>
        <p:spPr>
          <a:xfrm>
            <a:off x="4635500" y="5545367"/>
            <a:ext cx="1968500" cy="85594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6159" name="CasellaDiTesto 2"/>
          <p:cNvSpPr txBox="1">
            <a:spLocks noChangeArrowheads="1"/>
          </p:cNvSpPr>
          <p:nvPr/>
        </p:nvSpPr>
        <p:spPr bwMode="auto">
          <a:xfrm>
            <a:off x="7570528" y="2748060"/>
            <a:ext cx="3845210" cy="2462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Riduzione del rischio cardiovascolare?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Segni/sintomi di ipotiroidismo?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TPOAb</a:t>
            </a:r>
            <a:r>
              <a:rPr kumimoji="0" lang="it-IT" altLang="it-IT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+ 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Ricerca di gravidanza?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Infertilità femminile?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Aborti ricorrenti</a:t>
            </a:r>
            <a:r>
              <a:rPr kumimoji="0" lang="it-IT" alt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6160" name="Rettangolo 6"/>
          <p:cNvSpPr>
            <a:spLocks noChangeArrowheads="1"/>
          </p:cNvSpPr>
          <p:nvPr/>
        </p:nvSpPr>
        <p:spPr bwMode="auto">
          <a:xfrm>
            <a:off x="10502018" y="6411844"/>
            <a:ext cx="16178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ATA / AACE, 2012</a:t>
            </a:r>
          </a:p>
        </p:txBody>
      </p:sp>
      <p:sp>
        <p:nvSpPr>
          <p:cNvPr id="6161" name="CasellaDiTesto 4"/>
          <p:cNvSpPr txBox="1">
            <a:spLocks noChangeArrowheads="1"/>
          </p:cNvSpPr>
          <p:nvPr/>
        </p:nvSpPr>
        <p:spPr bwMode="auto">
          <a:xfrm>
            <a:off x="2085138" y="116612"/>
            <a:ext cx="7060758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200" b="1" dirty="0">
                <a:solidFill>
                  <a:srgbClr val="FF0000"/>
                </a:solidFill>
                <a:latin typeface="Calibri" pitchFamily="34" charset="0"/>
              </a:rPr>
              <a:t>IPOTIROIDISMO SUBCLINICO: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QUANDO TRATTARE E QUANDO NO</a:t>
            </a:r>
          </a:p>
        </p:txBody>
      </p:sp>
      <p:sp>
        <p:nvSpPr>
          <p:cNvPr id="20" name="Freccia a destra 19"/>
          <p:cNvSpPr/>
          <p:nvPr/>
        </p:nvSpPr>
        <p:spPr>
          <a:xfrm>
            <a:off x="4625612" y="3545833"/>
            <a:ext cx="1608211" cy="85594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2" name="Parentesi graffa chiusa 1">
            <a:extLst>
              <a:ext uri="{FF2B5EF4-FFF2-40B4-BE49-F238E27FC236}">
                <a16:creationId xmlns:a16="http://schemas.microsoft.com/office/drawing/2014/main" id="{55C2B8DB-D343-4C60-B744-12576506C021}"/>
              </a:ext>
            </a:extLst>
          </p:cNvPr>
          <p:cNvSpPr/>
          <p:nvPr/>
        </p:nvSpPr>
        <p:spPr>
          <a:xfrm>
            <a:off x="3792772" y="3220278"/>
            <a:ext cx="452079" cy="1468906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876881" y="860746"/>
            <a:ext cx="5536442" cy="59400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terapia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levotiroxinica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 gravidanza: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è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SEMPRE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raccomandata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TSH &gt; 10.0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mIU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è raccomandata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 </a:t>
            </a:r>
            <a:r>
              <a:rPr kumimoji="0" lang="it-IT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AbTPO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+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 </a:t>
            </a:r>
            <a:r>
              <a:rPr kumimoji="0" lang="it-IT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TSH &gt; 4.0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mIU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può essere presa in considerazione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AbTPO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+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 </a:t>
            </a:r>
            <a:r>
              <a:rPr kumimoji="0" lang="it-IT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TSH 2.5 - 4.0</a:t>
            </a:r>
            <a:r>
              <a:rPr kumimoji="0" lang="it-IT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mIU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può essere presa in considerazione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 </a:t>
            </a:r>
            <a:r>
              <a:rPr kumimoji="0" lang="it-IT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AbTPO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 </a:t>
            </a:r>
            <a:r>
              <a:rPr kumimoji="0" lang="it-IT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TSH 4.0 -10.0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mIU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NON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è raccomandata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 </a:t>
            </a:r>
            <a:r>
              <a:rPr kumimoji="0" lang="it-IT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AbTPO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 </a:t>
            </a:r>
            <a:r>
              <a:rPr kumimoji="0" lang="it-IT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TSH &lt; 4.0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mIU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/L. </a:t>
            </a: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592" y="803126"/>
            <a:ext cx="4968840" cy="5583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arentesi graffa chiusa 5"/>
          <p:cNvSpPr/>
          <p:nvPr/>
        </p:nvSpPr>
        <p:spPr>
          <a:xfrm>
            <a:off x="5315238" y="917652"/>
            <a:ext cx="363837" cy="5468908"/>
          </a:xfrm>
          <a:prstGeom prst="rightBrace">
            <a:avLst>
              <a:gd name="adj1" fmla="val 2498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E3CD3FC6-9AC9-4DB8-B9DA-6B1E53E5C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759" y="50411"/>
            <a:ext cx="111440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CASO PARTICOLARE: </a:t>
            </a: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IPOTIROIDISMO SUBCLINICO E GRAVIDANZA</a:t>
            </a: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quando trattare</a:t>
            </a:r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A90CD434-1AE1-4CC0-9086-139F93FA0FE9}"/>
              </a:ext>
            </a:extLst>
          </p:cNvPr>
          <p:cNvCxnSpPr>
            <a:cxnSpLocks/>
          </p:cNvCxnSpPr>
          <p:nvPr/>
        </p:nvCxnSpPr>
        <p:spPr>
          <a:xfrm>
            <a:off x="2039100" y="578145"/>
            <a:ext cx="817086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10604308" y="1501253"/>
            <a:ext cx="66396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40631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588103DC-4531-43A9-A93B-8497DC40FDDE}"/>
              </a:ext>
            </a:extLst>
          </p:cNvPr>
          <p:cNvSpPr/>
          <p:nvPr/>
        </p:nvSpPr>
        <p:spPr>
          <a:xfrm>
            <a:off x="1009816" y="3850807"/>
            <a:ext cx="4813968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dirty="0">
                <a:solidFill>
                  <a:schemeClr val="tx1"/>
                </a:solidFill>
              </a:rPr>
              <a:t>La </a:t>
            </a:r>
            <a:r>
              <a:rPr lang="it-IT" sz="2400" b="1" dirty="0">
                <a:solidFill>
                  <a:srgbClr val="FF0000"/>
                </a:solidFill>
              </a:rPr>
              <a:t>Tiroxina (T4) </a:t>
            </a:r>
            <a:r>
              <a:rPr lang="it-IT" sz="2400" b="1" dirty="0">
                <a:solidFill>
                  <a:schemeClr val="tx1"/>
                </a:solidFill>
              </a:rPr>
              <a:t>è un pro-ormone con una bassa attività biologica; </a:t>
            </a:r>
          </a:p>
          <a:p>
            <a:pPr algn="ctr">
              <a:defRPr/>
            </a:pPr>
            <a:r>
              <a:rPr lang="it-IT" sz="2400" b="1" dirty="0">
                <a:solidFill>
                  <a:schemeClr val="tx1"/>
                </a:solidFill>
              </a:rPr>
              <a:t>la sua forma attiva è la </a:t>
            </a:r>
            <a:r>
              <a:rPr lang="it-IT" sz="2400" b="1" dirty="0" err="1">
                <a:solidFill>
                  <a:srgbClr val="FF0000"/>
                </a:solidFill>
              </a:rPr>
              <a:t>Triiodiotironina</a:t>
            </a:r>
            <a:r>
              <a:rPr lang="it-IT" sz="2400" b="1" dirty="0">
                <a:solidFill>
                  <a:srgbClr val="FF0000"/>
                </a:solidFill>
              </a:rPr>
              <a:t> (T3) </a:t>
            </a:r>
            <a:r>
              <a:rPr lang="it-IT" sz="2400" b="1" dirty="0">
                <a:solidFill>
                  <a:schemeClr val="tx1"/>
                </a:solidFill>
              </a:rPr>
              <a:t>che deriva per circa l’80% da processi di </a:t>
            </a:r>
            <a:r>
              <a:rPr lang="it-IT" sz="2400" b="1" dirty="0" err="1">
                <a:solidFill>
                  <a:schemeClr val="tx1"/>
                </a:solidFill>
              </a:rPr>
              <a:t>desiodazione</a:t>
            </a:r>
            <a:r>
              <a:rPr lang="it-IT" sz="2400" b="1" dirty="0">
                <a:solidFill>
                  <a:schemeClr val="tx1"/>
                </a:solidFill>
              </a:rPr>
              <a:t> della T4 nei tessuti periferici.</a:t>
            </a:r>
          </a:p>
        </p:txBody>
      </p:sp>
      <p:sp>
        <p:nvSpPr>
          <p:cNvPr id="4" name="Rettangolo 5">
            <a:extLst>
              <a:ext uri="{FF2B5EF4-FFF2-40B4-BE49-F238E27FC236}">
                <a16:creationId xmlns:a16="http://schemas.microsoft.com/office/drawing/2014/main" id="{CBABA399-AA63-4513-937D-BC1BCE2D2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797" y="4066250"/>
            <a:ext cx="4576387" cy="22467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it-IT" altLang="it-IT" sz="2800" b="1" i="1" dirty="0">
                <a:latin typeface="+mn-lt"/>
              </a:rPr>
              <a:t>La conversione della T4 in T3 è soggetta ai fisiologici </a:t>
            </a:r>
            <a:r>
              <a:rPr lang="it-IT" altLang="it-IT" sz="2800" b="1" i="1" dirty="0">
                <a:solidFill>
                  <a:srgbClr val="FF0000"/>
                </a:solidFill>
                <a:latin typeface="+mn-lt"/>
              </a:rPr>
              <a:t>meccanismi omeostatici </a:t>
            </a:r>
            <a:r>
              <a:rPr lang="it-IT" altLang="it-IT" sz="2800" b="1" i="1" dirty="0">
                <a:latin typeface="+mn-lt"/>
              </a:rPr>
              <a:t>che ne regolano l’intensità a seconda delle necessità.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71F22FCC-6F04-463B-8F3A-AFBFB98288D1}"/>
              </a:ext>
            </a:extLst>
          </p:cNvPr>
          <p:cNvSpPr/>
          <p:nvPr/>
        </p:nvSpPr>
        <p:spPr>
          <a:xfrm>
            <a:off x="4318884" y="279144"/>
            <a:ext cx="3363401" cy="2035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/>
              <a:t>L-TIROXINA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52B75A6-DE91-4467-AF7A-FBF7E1C875AE}"/>
              </a:ext>
            </a:extLst>
          </p:cNvPr>
          <p:cNvSpPr txBox="1"/>
          <p:nvPr/>
        </p:nvSpPr>
        <p:spPr>
          <a:xfrm>
            <a:off x="2760428" y="2759577"/>
            <a:ext cx="6671144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FF0000"/>
                </a:solidFill>
              </a:rPr>
              <a:t>E’ IL CAPOSALDO DELLA TERAPIA DELL’IPOTIROIDISMO </a:t>
            </a:r>
          </a:p>
        </p:txBody>
      </p:sp>
    </p:spTree>
    <p:extLst>
      <p:ext uri="{BB962C8B-B14F-4D97-AF65-F5344CB8AC3E}">
        <p14:creationId xmlns:p14="http://schemas.microsoft.com/office/powerpoint/2010/main" val="188872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CasellaDiTesto 1">
            <a:extLst>
              <a:ext uri="{FF2B5EF4-FFF2-40B4-BE49-F238E27FC236}">
                <a16:creationId xmlns:a16="http://schemas.microsoft.com/office/drawing/2014/main" id="{91A92460-1162-4A80-9839-716ED8E07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614" y="173906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L-TIROXINA (LT4)</a:t>
            </a:r>
          </a:p>
        </p:txBody>
      </p:sp>
      <p:sp>
        <p:nvSpPr>
          <p:cNvPr id="26630" name="CasellaDiTesto 10">
            <a:extLst>
              <a:ext uri="{FF2B5EF4-FFF2-40B4-BE49-F238E27FC236}">
                <a16:creationId xmlns:a16="http://schemas.microsoft.com/office/drawing/2014/main" id="{46ADFF3A-5797-4B6D-AF07-CC7D816A3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90" y="2748205"/>
            <a:ext cx="457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FORMULAZIONI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SOLIDE</a:t>
            </a:r>
          </a:p>
        </p:txBody>
      </p:sp>
      <p:sp>
        <p:nvSpPr>
          <p:cNvPr id="26631" name="CasellaDiTesto 11">
            <a:extLst>
              <a:ext uri="{FF2B5EF4-FFF2-40B4-BE49-F238E27FC236}">
                <a16:creationId xmlns:a16="http://schemas.microsoft.com/office/drawing/2014/main" id="{A7FD4138-7639-46DE-83CF-1B37F65E4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931" y="2653748"/>
            <a:ext cx="45720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FORMULAZIONI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LIQUIDE</a:t>
            </a:r>
          </a:p>
        </p:txBody>
      </p:sp>
      <p:sp>
        <p:nvSpPr>
          <p:cNvPr id="26632" name="CasellaDiTesto 2">
            <a:extLst>
              <a:ext uri="{FF2B5EF4-FFF2-40B4-BE49-F238E27FC236}">
                <a16:creationId xmlns:a16="http://schemas.microsoft.com/office/drawing/2014/main" id="{6523E4D6-29FE-4AA5-834A-C33686816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4" y="4035556"/>
            <a:ext cx="35052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Compresse</a:t>
            </a:r>
          </a:p>
        </p:txBody>
      </p:sp>
      <p:sp>
        <p:nvSpPr>
          <p:cNvPr id="26633" name="CasellaDiTesto 12">
            <a:extLst>
              <a:ext uri="{FF2B5EF4-FFF2-40B4-BE49-F238E27FC236}">
                <a16:creationId xmlns:a16="http://schemas.microsoft.com/office/drawing/2014/main" id="{25866E2A-5166-46D2-9B08-F471CD8B9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6539" y="4025348"/>
            <a:ext cx="35052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Soluzioni orali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(flaconi monodose)</a:t>
            </a:r>
          </a:p>
        </p:txBody>
      </p:sp>
      <p:sp>
        <p:nvSpPr>
          <p:cNvPr id="26634" name="CasellaDiTesto 13">
            <a:extLst>
              <a:ext uri="{FF2B5EF4-FFF2-40B4-BE49-F238E27FC236}">
                <a16:creationId xmlns:a16="http://schemas.microsoft.com/office/drawing/2014/main" id="{D2F623B1-806D-4EB5-9F78-FC6F43D07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2264" y="4025348"/>
            <a:ext cx="35052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Soluzioni orali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(gocce)</a:t>
            </a:r>
          </a:p>
        </p:txBody>
      </p:sp>
      <p:sp>
        <p:nvSpPr>
          <p:cNvPr id="26635" name="CasellaDiTesto 14">
            <a:extLst>
              <a:ext uri="{FF2B5EF4-FFF2-40B4-BE49-F238E27FC236}">
                <a16:creationId xmlns:a16="http://schemas.microsoft.com/office/drawing/2014/main" id="{742F88F0-EE7E-4D25-98E5-9161EA07D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6510" y="4035556"/>
            <a:ext cx="3505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Capsule molli</a:t>
            </a:r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72347287-237E-4B9C-94FC-9BE68DDA5D78}"/>
              </a:ext>
            </a:extLst>
          </p:cNvPr>
          <p:cNvCxnSpPr/>
          <p:nvPr/>
        </p:nvCxnSpPr>
        <p:spPr>
          <a:xfrm flipH="1">
            <a:off x="3630614" y="2120348"/>
            <a:ext cx="990600" cy="53340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F0873AA8-3E07-435D-9006-D8464F4963C3}"/>
              </a:ext>
            </a:extLst>
          </p:cNvPr>
          <p:cNvCxnSpPr/>
          <p:nvPr/>
        </p:nvCxnSpPr>
        <p:spPr>
          <a:xfrm>
            <a:off x="7212014" y="2120348"/>
            <a:ext cx="1111250" cy="53340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812A4BBD-5CA3-4663-80D8-61AA70B2E1F6}"/>
              </a:ext>
            </a:extLst>
          </p:cNvPr>
          <p:cNvCxnSpPr>
            <a:cxnSpLocks/>
          </p:cNvCxnSpPr>
          <p:nvPr/>
        </p:nvCxnSpPr>
        <p:spPr>
          <a:xfrm>
            <a:off x="2697789" y="3481233"/>
            <a:ext cx="0" cy="580229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3B56FF6C-559A-44DA-B9F0-77CD78C2F9DC}"/>
              </a:ext>
            </a:extLst>
          </p:cNvPr>
          <p:cNvCxnSpPr>
            <a:endCxn id="26634" idx="0"/>
          </p:cNvCxnSpPr>
          <p:nvPr/>
        </p:nvCxnSpPr>
        <p:spPr>
          <a:xfrm flipH="1">
            <a:off x="5884864" y="3517348"/>
            <a:ext cx="1631950" cy="50800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EE122C90-217F-4F71-9FFC-80315E993B02}"/>
              </a:ext>
            </a:extLst>
          </p:cNvPr>
          <p:cNvCxnSpPr>
            <a:cxnSpLocks/>
          </p:cNvCxnSpPr>
          <p:nvPr/>
        </p:nvCxnSpPr>
        <p:spPr>
          <a:xfrm>
            <a:off x="9117014" y="3517348"/>
            <a:ext cx="1492250" cy="50800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5FD3713E-34B7-4E7E-AAEB-BBC5220B618F}"/>
              </a:ext>
            </a:extLst>
          </p:cNvPr>
          <p:cNvCxnSpPr>
            <a:cxnSpLocks/>
          </p:cNvCxnSpPr>
          <p:nvPr/>
        </p:nvCxnSpPr>
        <p:spPr>
          <a:xfrm>
            <a:off x="8498138" y="3360185"/>
            <a:ext cx="0" cy="647363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">
            <a:extLst>
              <a:ext uri="{FF2B5EF4-FFF2-40B4-BE49-F238E27FC236}">
                <a16:creationId xmlns:a16="http://schemas.microsoft.com/office/drawing/2014/main" id="{E3CD3FC6-9AC9-4DB8-B9DA-6B1E53E5C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188913"/>
            <a:ext cx="8785225" cy="101566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00" b="1" dirty="0">
                <a:solidFill>
                  <a:srgbClr val="FF0000"/>
                </a:solidFill>
                <a:latin typeface="Calibri"/>
              </a:rPr>
              <a:t>SONO DISPONIBILI IN COMMERCIO DIVERSE FORMULAZIONI DELLA TIROXINA</a:t>
            </a:r>
            <a:endParaRPr kumimoji="0" lang="it-IT" altLang="it-IT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1E8591A-F0E9-49CC-B937-7CAA6AA6A2A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44614" y="4512420"/>
            <a:ext cx="2182448" cy="1015344"/>
          </a:xfrm>
          <a:prstGeom prst="rect">
            <a:avLst/>
          </a:prstGeom>
        </p:spPr>
      </p:pic>
      <p:pic>
        <p:nvPicPr>
          <p:cNvPr id="19460" name="Picture 4" descr="Risultati immagini per farmaco gocce">
            <a:extLst>
              <a:ext uri="{FF2B5EF4-FFF2-40B4-BE49-F238E27FC236}">
                <a16:creationId xmlns:a16="http://schemas.microsoft.com/office/drawing/2014/main" id="{09EAEC18-3362-4B0D-B40D-C8A18F036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854" y="5020092"/>
            <a:ext cx="1717519" cy="113879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1E6DEA35-4C92-41F4-AB26-DC6822263A8C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89557" y="4693397"/>
            <a:ext cx="1174748" cy="115525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1763424-18DA-4800-B180-47E56DA10347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0800000" flipV="1">
            <a:off x="7942267" y="4942478"/>
            <a:ext cx="1174747" cy="129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35322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293</Words>
  <Application>Microsoft Office PowerPoint</Application>
  <PresentationFormat>Widescreen</PresentationFormat>
  <Paragraphs>83</Paragraphs>
  <Slides>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Garamond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5</cp:revision>
  <dcterms:created xsi:type="dcterms:W3CDTF">2019-08-31T14:33:02Z</dcterms:created>
  <dcterms:modified xsi:type="dcterms:W3CDTF">2019-08-31T15:13:14Z</dcterms:modified>
</cp:coreProperties>
</file>