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82" r:id="rId3"/>
    <p:sldId id="259" r:id="rId4"/>
    <p:sldId id="284" r:id="rId5"/>
    <p:sldId id="28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D8339-E545-465F-A918-8A10CFB5CAF0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BB002-602C-4A47-8B87-4B4F8A9B76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49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>
            <a:extLst>
              <a:ext uri="{FF2B5EF4-FFF2-40B4-BE49-F238E27FC236}">
                <a16:creationId xmlns:a16="http://schemas.microsoft.com/office/drawing/2014/main" id="{DA782FD0-FF28-417C-B827-E6CE0EA66C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927956CE-6918-4BFD-BD2C-A034E270F0C6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C173D090-5102-4CC7-A69B-317EF67720BB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C01B8B28-0868-4D79-9986-F372AD746F4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>
            <a:extLst>
              <a:ext uri="{FF2B5EF4-FFF2-40B4-BE49-F238E27FC236}">
                <a16:creationId xmlns:a16="http://schemas.microsoft.com/office/drawing/2014/main" id="{4BF0D46A-48CC-439D-AFC9-8684C2F142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/>
            </a:pPr>
            <a:fld id="{FFA94ED3-3336-4AF6-BB8B-DD7515ED3E3F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</a:tabLst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68B168CE-D78A-4624-B174-962BDBBBBCB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6342A49B-1D55-4724-AF4F-EBE67D4F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note 1">
            <a:extLst>
              <a:ext uri="{FF2B5EF4-FFF2-40B4-BE49-F238E27FC236}">
                <a16:creationId xmlns:a16="http://schemas.microsoft.com/office/drawing/2014/main" id="{E47E023C-4716-426D-97F3-BD20048FBC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9">
            <a:extLst>
              <a:ext uri="{FF2B5EF4-FFF2-40B4-BE49-F238E27FC236}">
                <a16:creationId xmlns:a16="http://schemas.microsoft.com/office/drawing/2014/main" id="{AB37635B-873D-418C-A17B-0421AAEA08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5C2039DC-B534-4364-869E-719A45ECFA3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512F6B3F-CA4B-4896-8D21-03F6A65194C0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3637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709B0695-CB79-4F88-8757-9F2626FA079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9">
            <a:extLst>
              <a:ext uri="{FF2B5EF4-FFF2-40B4-BE49-F238E27FC236}">
                <a16:creationId xmlns:a16="http://schemas.microsoft.com/office/drawing/2014/main" id="{202EBE76-0F13-40C0-95B3-01C204F55FA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67301603-ADFA-4CB0-A821-A1E73D3B758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4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70659" name="Rectangle 1">
            <a:extLst>
              <a:ext uri="{FF2B5EF4-FFF2-40B4-BE49-F238E27FC236}">
                <a16:creationId xmlns:a16="http://schemas.microsoft.com/office/drawing/2014/main" id="{E48DBCAC-43D1-46CB-82D1-222D54531FC3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3637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Rectangle 2">
            <a:extLst>
              <a:ext uri="{FF2B5EF4-FFF2-40B4-BE49-F238E27FC236}">
                <a16:creationId xmlns:a16="http://schemas.microsoft.com/office/drawing/2014/main" id="{77587899-6FA1-4C1C-A47E-8815EDF7E8B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DDBA7-96B2-436E-B17C-25C8F6235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E08B23-BC67-411D-9338-EE2BEB448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515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4941C-5951-425B-96EC-2A7C8366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F71EA1-B5C0-4F4D-8340-2A29E89B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7358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75F28-28EA-441D-B617-9AC9B10A3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520191-EF43-4675-88A9-512B3153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57531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BA2E9-A14B-4BE6-BDDB-0FBD653BF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5E6073-8856-4CC2-92D1-F835A0B5B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576F56-685D-4303-B14F-BC4BEB39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DE4C22-1AE3-4F85-A7C9-B94530BA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68BCB0-F7C8-402D-B360-78268775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483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132C2-C5FC-4B78-A11D-962C235C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389BC-31DF-4C3F-914E-2966DE1E4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E5C70E-4CE1-4589-BD30-648C21F3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4B81B3-1A8A-49CD-8C7F-B825AE3E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870A7C-21A4-4A98-ADA1-4DA59F31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538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28C36-8D00-4F1C-9474-7CFEC2A1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4CB580-88A8-424B-AB9E-2727B86B7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A7B2BC-E173-4544-90B7-D68ED6C9E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5C0DB6-9E6C-4246-AB9D-5DF714C2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B6AEF5-118C-449D-BE4D-5A2D32AD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045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BF5B4-8088-4AAF-ACB6-94BBABF2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4D6D3B-7015-4674-B837-37D003AA9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F61F82-8954-4799-B810-D52B51586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B56588D-0A6C-4FB4-8C97-B5D1126A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E292F2-1CDF-407B-817A-0B3644CC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D119F7-6E33-4CA5-8186-6CB10F39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78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CE6E7D-C3C0-492C-BAA2-E263E1A4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A1B4B5-1ED1-4AD8-96B7-A1C1F4251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4B5C99-2F8B-42E7-82DB-F4A914C31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F58FDD1-6931-4FDD-BB75-657BF7BAA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7DBA62-BF9B-476B-B994-34C04D400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0AB08F7-9DBB-48FA-9AD3-99B4A599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D6BE2EA-546B-4E0B-B88C-4666FF42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0B39AA-CD81-435B-81ED-C5E4B4BE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283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77D35-71FA-42E4-AA17-56D12A62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AA1CEA-D49D-42B3-8689-EFC2F0FB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04C1FE-C40F-4312-8B73-5A7EE45C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14166B-090A-474A-B0AF-93E23422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804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B9FCD7-A383-40F8-A3C6-5806CFF8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97B314-09BB-4BD9-843F-09C7C38D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FFE54E3-7818-4F58-8047-1B1816B2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170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F7848-18B0-46DC-B661-7E381482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4275CB-C68C-4855-8026-83A792BDB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4D5F8A-38F7-4917-B6A1-9C976A1CF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17FB4B-0B7C-4C08-8A7F-9FE132FCA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33F49B-E662-4316-B63D-075E41A9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EC95BD-FC5D-4575-9820-8BFEC42D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63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7C6B16-593A-43B9-BD4D-BFC0F6C0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FA52E-707F-40FC-9268-B8C66221E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84802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57849-C2D0-4AC3-91DA-600EEE02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4E1EF79-58A3-4FFB-99F6-B6C01CA9B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31D5FE-9909-4ED7-A7DE-55B018DF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955071-D52C-41E0-9CDB-AF1EA59D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27E36A-74F5-4304-805B-8EAA6D86A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86B382-B95E-4C38-BBA3-D6EBF637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185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8752FD-63D6-47FA-862F-9C365017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3CF4AF-A43E-4AFF-B24B-CF0A58083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C2F012-12D4-4CA7-ACA1-C05CE388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829044-DB95-467A-B964-598F2341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9BA0E3-8A96-49A1-BA47-C93CE901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966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F9DEC8D-F04B-442F-B5CF-4834C5F78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A42A78-8A86-4519-AC86-ECC2DF6D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B0575-1AEB-4F59-9B35-AB91D429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22C247-CBD5-4FE2-BB61-A78460C1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28C2BD-B71E-4380-B15B-4B7306559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21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CEE01-28DE-4C2A-97B7-B347BEF6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3B4D9-5FFE-4AD0-A6A2-124806D6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0624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879B58-9DCD-41CC-9EB1-D2DB5345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AE2E66-9312-47FC-9941-D175ACADB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6B8424-6378-42B6-8E15-B502A45F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63003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F4F2-9A08-492A-88FF-0A9C420E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4F8720-1532-489A-B3F5-8E28BA6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FC275-493F-426F-8C03-22CEF2FC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070FCB-72D8-42EF-BF6E-662910138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236C-04B5-47CC-88A4-752B1BF2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8421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900E-49D4-4661-BF8F-325180A4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881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7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45180-EDDD-431F-B381-CAF098E0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AD3244-B071-46FA-A068-E5766E9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AAEE89-D8C9-478D-A173-4D64A5657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3027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CCB39-7F14-474E-8540-1CEAB512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8E31D8-3B18-4FDB-84D5-8C3CFBA3C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8D85CB-8B67-4B40-8568-2B55A7EB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284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177546E-3022-4178-A80C-04DB4062B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505E1A8-7996-4670-8897-3304684D3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428346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eaLnBrk="0" fontAlgn="base" hangingPunct="0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53F467-5DEC-4B99-A3D5-50E78CC2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4B94A0-D468-4AF1-8C20-E565B123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AFE2B2-E089-452C-AE1B-E0D30F4D9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194A1-DDBF-48BA-AFF8-617677B7E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5FA14F-BF91-4FFE-A5C8-899F1D4B0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3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12272449-EBA1-4B25-B30B-826F54869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816" y="636981"/>
            <a:ext cx="7324367" cy="143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94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GLI ESAMI DI LABORATORIO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1633" dirty="0">
              <a:solidFill>
                <a:srgbClr val="000000"/>
              </a:solidFill>
            </a:endParaRP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94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Esami iniziali nel paziente con nodulo tiroideo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38DA5450-1958-45AE-9E34-E15AB8ECF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8728" y="3043394"/>
            <a:ext cx="2874542" cy="1438711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94" b="1">
                <a:solidFill>
                  <a:srgbClr val="FF0000"/>
                </a:solidFill>
                <a:latin typeface="Baskerville Old Face" panose="02020602080505020303" pitchFamily="18" charset="0"/>
              </a:rPr>
              <a:t>TSH REFLEX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n-GB" altLang="it-IT" sz="1633">
              <a:solidFill>
                <a:srgbClr val="000000"/>
              </a:solidFill>
            </a:endParaRP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94" b="1">
                <a:solidFill>
                  <a:srgbClr val="FF0000"/>
                </a:solidFill>
                <a:latin typeface="Baskerville Old Face" panose="02020602080505020303" pitchFamily="18" charset="0"/>
              </a:rPr>
              <a:t>CALCITONINA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6" name="AutoShape 3">
            <a:extLst>
              <a:ext uri="{FF2B5EF4-FFF2-40B4-BE49-F238E27FC236}">
                <a16:creationId xmlns:a16="http://schemas.microsoft.com/office/drawing/2014/main" id="{6BECEDB4-E6F8-4F43-823A-446061845C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60092" y="1265894"/>
            <a:ext cx="1618730" cy="686952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22434B3-855E-4113-803B-0E65ADC0A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0121" y="2402173"/>
            <a:ext cx="1551043" cy="6999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996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Caratteristiche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996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ecografiche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D1C7014E-DBCE-4C70-A247-7024FBB93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083" y="1731062"/>
            <a:ext cx="2272559" cy="52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359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Normale/Alto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25915788-2019-4EFC-B5CB-ADACF51B6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134" y="1980209"/>
            <a:ext cx="1067152" cy="52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359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Basso</a:t>
            </a:r>
          </a:p>
        </p:txBody>
      </p:sp>
      <p:cxnSp>
        <p:nvCxnSpPr>
          <p:cNvPr id="16390" name="AutoShape 7">
            <a:extLst>
              <a:ext uri="{FF2B5EF4-FFF2-40B4-BE49-F238E27FC236}">
                <a16:creationId xmlns:a16="http://schemas.microsoft.com/office/drawing/2014/main" id="{06358B8C-0DA9-42C7-AB67-07C2C7D7B9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41637" y="2138626"/>
            <a:ext cx="0" cy="244826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1" name="AutoShape 9">
            <a:extLst>
              <a:ext uri="{FF2B5EF4-FFF2-40B4-BE49-F238E27FC236}">
                <a16:creationId xmlns:a16="http://schemas.microsoft.com/office/drawing/2014/main" id="{E5B833B2-80DB-40E6-B22B-B5769E67846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111677" y="2501543"/>
            <a:ext cx="5761" cy="47237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392" name="Rectangle 10">
            <a:extLst>
              <a:ext uri="{FF2B5EF4-FFF2-40B4-BE49-F238E27FC236}">
                <a16:creationId xmlns:a16="http://schemas.microsoft.com/office/drawing/2014/main" id="{3A0BF8A8-5C58-400F-A473-85B98B5CE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182" y="3012797"/>
            <a:ext cx="2671480" cy="43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996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Scintigrafia tiroidea</a:t>
            </a:r>
          </a:p>
        </p:txBody>
      </p:sp>
      <p:sp>
        <p:nvSpPr>
          <p:cNvPr id="16393" name="Rectangle 13">
            <a:extLst>
              <a:ext uri="{FF2B5EF4-FFF2-40B4-BE49-F238E27FC236}">
                <a16:creationId xmlns:a16="http://schemas.microsoft.com/office/drawing/2014/main" id="{224881AE-E258-49E3-A858-D789F7B9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7457" y="4363659"/>
            <a:ext cx="1084434" cy="72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Nodulo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caldo</a:t>
            </a:r>
          </a:p>
        </p:txBody>
      </p:sp>
      <p:sp>
        <p:nvSpPr>
          <p:cNvPr id="16394" name="Rectangle 14">
            <a:extLst>
              <a:ext uri="{FF2B5EF4-FFF2-40B4-BE49-F238E27FC236}">
                <a16:creationId xmlns:a16="http://schemas.microsoft.com/office/drawing/2014/main" id="{A1353771-89F5-4DC5-BA37-EA5C090D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637" y="4337736"/>
            <a:ext cx="1084433" cy="72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Nodulo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freddo</a:t>
            </a:r>
          </a:p>
        </p:txBody>
      </p:sp>
      <p:cxnSp>
        <p:nvCxnSpPr>
          <p:cNvPr id="16395" name="AutoShape 15">
            <a:extLst>
              <a:ext uri="{FF2B5EF4-FFF2-40B4-BE49-F238E27FC236}">
                <a16:creationId xmlns:a16="http://schemas.microsoft.com/office/drawing/2014/main" id="{3B165FF5-AEEA-4487-B639-C3F1D6EA9FA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797725" y="3486607"/>
            <a:ext cx="319714" cy="843929"/>
          </a:xfrm>
          <a:prstGeom prst="straightConnector1">
            <a:avLst/>
          </a:prstGeom>
          <a:noFill/>
          <a:ln w="38160" cap="sq">
            <a:solidFill>
              <a:srgbClr val="4A7EB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6" name="AutoShape 16">
            <a:extLst>
              <a:ext uri="{FF2B5EF4-FFF2-40B4-BE49-F238E27FC236}">
                <a16:creationId xmlns:a16="http://schemas.microsoft.com/office/drawing/2014/main" id="{21D6DBEE-7075-4E82-B9C2-A1AA9072D5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578286" y="3479406"/>
            <a:ext cx="207382" cy="767601"/>
          </a:xfrm>
          <a:prstGeom prst="straightConnector1">
            <a:avLst/>
          </a:prstGeom>
          <a:noFill/>
          <a:ln w="38160" cap="sq">
            <a:solidFill>
              <a:srgbClr val="4A7EB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397" name="Rectangle 17">
            <a:extLst>
              <a:ext uri="{FF2B5EF4-FFF2-40B4-BE49-F238E27FC236}">
                <a16:creationId xmlns:a16="http://schemas.microsoft.com/office/drawing/2014/main" id="{D022BD13-3233-4385-BE26-CDF21C7AF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659" y="6277620"/>
            <a:ext cx="2498663" cy="417644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359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AGOASPIRATO</a:t>
            </a:r>
          </a:p>
        </p:txBody>
      </p:sp>
      <p:cxnSp>
        <p:nvCxnSpPr>
          <p:cNvPr id="16398" name="AutoShape 18">
            <a:extLst>
              <a:ext uri="{FF2B5EF4-FFF2-40B4-BE49-F238E27FC236}">
                <a16:creationId xmlns:a16="http://schemas.microsoft.com/office/drawing/2014/main" id="{343B63F2-C944-4B3F-9E70-7F3AA638DB7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608160" y="4931078"/>
            <a:ext cx="1038349" cy="1238530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9" name="AutoShape 19">
            <a:extLst>
              <a:ext uri="{FF2B5EF4-FFF2-40B4-BE49-F238E27FC236}">
                <a16:creationId xmlns:a16="http://schemas.microsoft.com/office/drawing/2014/main" id="{D054EE37-3E6C-454A-9F39-9DA90EBBCA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80718" y="4931078"/>
            <a:ext cx="0" cy="46805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0" name="Rectangle 20">
            <a:extLst>
              <a:ext uri="{FF2B5EF4-FFF2-40B4-BE49-F238E27FC236}">
                <a16:creationId xmlns:a16="http://schemas.microsoft.com/office/drawing/2014/main" id="{33E22DAB-25F1-4BDF-905C-3C49621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7457" y="5459614"/>
            <a:ext cx="1167963" cy="843929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Tionamidi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Chirurgia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I</a:t>
            </a:r>
            <a:r>
              <a:rPr kumimoji="0" lang="it-IT" altLang="it-IT" sz="1814" b="1" i="0" u="none" strike="noStrike" kern="1200" cap="none" spc="0" normalizeH="0" baseline="3000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131</a:t>
            </a:r>
          </a:p>
        </p:txBody>
      </p:sp>
      <p:sp>
        <p:nvSpPr>
          <p:cNvPr id="16401" name="Oval 21">
            <a:extLst>
              <a:ext uri="{FF2B5EF4-FFF2-40B4-BE49-F238E27FC236}">
                <a16:creationId xmlns:a16="http://schemas.microsoft.com/office/drawing/2014/main" id="{5A4A4C7F-A328-43B2-B57C-0D8094EFA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302" y="905856"/>
            <a:ext cx="1025388" cy="517014"/>
          </a:xfrm>
          <a:prstGeom prst="ellipse">
            <a:avLst/>
          </a:prstGeom>
          <a:solidFill>
            <a:srgbClr val="FFFFFF"/>
          </a:solidFill>
          <a:ln w="38160" cap="sq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973" tIns="48008" rIns="81973" bIns="48008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903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TSH</a:t>
            </a: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50EA118A-B7C5-40EC-A26F-99CE21AE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29" y="166738"/>
            <a:ext cx="10935541" cy="4968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/>
        </p:spPr>
        <p:txBody>
          <a:bodyPr wrap="none"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/>
            </a:pPr>
            <a:r>
              <a:rPr kumimoji="0" lang="it-IT" altLang="it-IT" sz="2177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Patologia nodulare tiroidea: </a:t>
            </a:r>
            <a:r>
              <a:rPr lang="it-IT" altLang="it-IT" sz="2177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importanza del TSH e </a:t>
            </a:r>
            <a:r>
              <a:rPr lang="it-IT" altLang="it-IT" sz="2177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edell’ecografia</a:t>
            </a:r>
            <a:r>
              <a:rPr lang="it-IT" altLang="it-IT" sz="2177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tiroide</a:t>
            </a:r>
            <a:endParaRPr kumimoji="0" lang="it-IT" altLang="it-IT" sz="2177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cxnSp>
        <p:nvCxnSpPr>
          <p:cNvPr id="16403" name="AutoShape 2">
            <a:extLst>
              <a:ext uri="{FF2B5EF4-FFF2-40B4-BE49-F238E27FC236}">
                <a16:creationId xmlns:a16="http://schemas.microsoft.com/office/drawing/2014/main" id="{20C4B97F-241E-4C12-BF8E-6927559B70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17154" y="1468955"/>
            <a:ext cx="5761" cy="326915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4" name="Rectangle 6">
            <a:extLst>
              <a:ext uri="{FF2B5EF4-FFF2-40B4-BE49-F238E27FC236}">
                <a16:creationId xmlns:a16="http://schemas.microsoft.com/office/drawing/2014/main" id="{5D08D685-D2AD-436B-9F29-A65106089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388" y="3364194"/>
            <a:ext cx="1067152" cy="417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 alto</a:t>
            </a:r>
          </a:p>
        </p:txBody>
      </p:sp>
      <p:cxnSp>
        <p:nvCxnSpPr>
          <p:cNvPr id="16405" name="AutoShape 7">
            <a:extLst>
              <a:ext uri="{FF2B5EF4-FFF2-40B4-BE49-F238E27FC236}">
                <a16:creationId xmlns:a16="http://schemas.microsoft.com/office/drawing/2014/main" id="{10499DEC-778F-4F2F-81E0-EF5FD74C172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901396" y="2388491"/>
            <a:ext cx="614224" cy="217104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6" name="Rectangle 6">
            <a:extLst>
              <a:ext uri="{FF2B5EF4-FFF2-40B4-BE49-F238E27FC236}">
                <a16:creationId xmlns:a16="http://schemas.microsoft.com/office/drawing/2014/main" id="{231650D7-EFC8-4DAF-99EA-918FB9E33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847" y="2775173"/>
            <a:ext cx="1067152" cy="65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intermedio</a:t>
            </a:r>
          </a:p>
        </p:txBody>
      </p:sp>
      <p:sp>
        <p:nvSpPr>
          <p:cNvPr id="16407" name="Rectangle 6">
            <a:extLst>
              <a:ext uri="{FF2B5EF4-FFF2-40B4-BE49-F238E27FC236}">
                <a16:creationId xmlns:a16="http://schemas.microsoft.com/office/drawing/2014/main" id="{68AE2D37-770B-4CEB-A854-CC31F43E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296" y="2057189"/>
            <a:ext cx="999782" cy="65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basso</a:t>
            </a:r>
          </a:p>
        </p:txBody>
      </p:sp>
      <p:cxnSp>
        <p:nvCxnSpPr>
          <p:cNvPr id="16408" name="AutoShape 7">
            <a:extLst>
              <a:ext uri="{FF2B5EF4-FFF2-40B4-BE49-F238E27FC236}">
                <a16:creationId xmlns:a16="http://schemas.microsoft.com/office/drawing/2014/main" id="{4736C690-DBF7-4D4C-94CE-8C28986089E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015888" y="3102086"/>
            <a:ext cx="492532" cy="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" name="Rectangle 4">
            <a:extLst>
              <a:ext uri="{FF2B5EF4-FFF2-40B4-BE49-F238E27FC236}">
                <a16:creationId xmlns:a16="http://schemas.microsoft.com/office/drawing/2014/main" id="{8AAA5358-E182-4593-A734-323578520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1975" y="3493807"/>
            <a:ext cx="944739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&gt;10 mm</a:t>
            </a:r>
          </a:p>
        </p:txBody>
      </p:sp>
      <p:cxnSp>
        <p:nvCxnSpPr>
          <p:cNvPr id="16410" name="AutoShape 18">
            <a:extLst>
              <a:ext uri="{FF2B5EF4-FFF2-40B4-BE49-F238E27FC236}">
                <a16:creationId xmlns:a16="http://schemas.microsoft.com/office/drawing/2014/main" id="{5651E285-744A-4CF1-B703-F9C9DBAF922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632272" y="3594618"/>
            <a:ext cx="262108" cy="66247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1" name="AutoShape 18">
            <a:extLst>
              <a:ext uri="{FF2B5EF4-FFF2-40B4-BE49-F238E27FC236}">
                <a16:creationId xmlns:a16="http://schemas.microsoft.com/office/drawing/2014/main" id="{EBCD3510-B62B-47A2-A9C2-1246AD3698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75304" y="3594618"/>
            <a:ext cx="286590" cy="66247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2" name="AutoShape 18">
            <a:extLst>
              <a:ext uri="{FF2B5EF4-FFF2-40B4-BE49-F238E27FC236}">
                <a16:creationId xmlns:a16="http://schemas.microsoft.com/office/drawing/2014/main" id="{BF24F3A4-F2BD-40B0-A0E4-C01B954A0E90}"/>
              </a:ext>
            </a:extLst>
          </p:cNvPr>
          <p:cNvCxnSpPr>
            <a:cxnSpLocks noChangeShapeType="1"/>
            <a:stCxn id="51" idx="2"/>
          </p:cNvCxnSpPr>
          <p:nvPr/>
        </p:nvCxnSpPr>
        <p:spPr bwMode="auto">
          <a:xfrm flipH="1">
            <a:off x="7371975" y="3823603"/>
            <a:ext cx="472370" cy="2346006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5" name="Rectangle 4">
            <a:extLst>
              <a:ext uri="{FF2B5EF4-FFF2-40B4-BE49-F238E27FC236}">
                <a16:creationId xmlns:a16="http://schemas.microsoft.com/office/drawing/2014/main" id="{9AFF256B-4E63-4223-9586-4153A05DF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564" y="3503889"/>
            <a:ext cx="946180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&lt;10 mm</a:t>
            </a:r>
          </a:p>
        </p:txBody>
      </p:sp>
      <p:sp>
        <p:nvSpPr>
          <p:cNvPr id="80" name="Rectangle 4">
            <a:extLst>
              <a:ext uri="{FF2B5EF4-FFF2-40B4-BE49-F238E27FC236}">
                <a16:creationId xmlns:a16="http://schemas.microsoft.com/office/drawing/2014/main" id="{4E6E324A-4668-4981-8CFC-37DE2E5E0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288" y="4147636"/>
            <a:ext cx="2406492" cy="13206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linfonodi patologici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estensione </a:t>
            </a:r>
            <a:r>
              <a:rPr kumimoji="0" lang="it-IT" sz="1542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extratiroidea</a:t>
            </a:r>
            <a:endParaRPr kumimoji="0" lang="it-IT" sz="1542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sospetto clinico (e.g. disfonia)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lesioni </a:t>
            </a:r>
            <a:r>
              <a:rPr kumimoji="0" lang="it-IT" sz="1542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sottocapsulari</a:t>
            </a:r>
            <a:endParaRPr kumimoji="0" lang="it-IT" sz="1542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lesioni </a:t>
            </a:r>
            <a:r>
              <a:rPr kumimoji="0" lang="it-IT" sz="1542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paratracheali</a:t>
            </a:r>
            <a:endParaRPr kumimoji="0" lang="it-IT" sz="1542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familiarità per K tiroide</a:t>
            </a:r>
            <a:endParaRPr kumimoji="0" lang="it-IT" sz="1542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skerville Old Face" panose="02020602080505020303" pitchFamily="18" charset="0"/>
              <a:ea typeface="Microsoft YaHei" panose="020B0503020204020204" pitchFamily="34" charset="-122"/>
              <a:cs typeface="+mn-cs"/>
            </a:endParaRPr>
          </a:p>
        </p:txBody>
      </p:sp>
      <p:cxnSp>
        <p:nvCxnSpPr>
          <p:cNvPr id="16415" name="AutoShape 18">
            <a:extLst>
              <a:ext uri="{FF2B5EF4-FFF2-40B4-BE49-F238E27FC236}">
                <a16:creationId xmlns:a16="http://schemas.microsoft.com/office/drawing/2014/main" id="{6B85AEDD-18DF-41A6-BF3E-07389A13E1C8}"/>
              </a:ext>
            </a:extLst>
          </p:cNvPr>
          <p:cNvCxnSpPr>
            <a:cxnSpLocks noChangeShapeType="1"/>
            <a:stCxn id="106" idx="3"/>
          </p:cNvCxnSpPr>
          <p:nvPr/>
        </p:nvCxnSpPr>
        <p:spPr bwMode="auto">
          <a:xfrm>
            <a:off x="5704280" y="5956466"/>
            <a:ext cx="381640" cy="272189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6" name="Rectangle 4">
            <a:extLst>
              <a:ext uri="{FF2B5EF4-FFF2-40B4-BE49-F238E27FC236}">
                <a16:creationId xmlns:a16="http://schemas.microsoft.com/office/drawing/2014/main" id="{2D2CFC4D-E54C-4647-B47C-E1313FACF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332" y="5790849"/>
            <a:ext cx="650948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SI</a:t>
            </a:r>
          </a:p>
        </p:txBody>
      </p:sp>
      <p:cxnSp>
        <p:nvCxnSpPr>
          <p:cNvPr id="16418" name="AutoShape 18">
            <a:extLst>
              <a:ext uri="{FF2B5EF4-FFF2-40B4-BE49-F238E27FC236}">
                <a16:creationId xmlns:a16="http://schemas.microsoft.com/office/drawing/2014/main" id="{A49AD071-29E5-4CAB-B5EF-C7E4AA76FB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176279" y="6104802"/>
            <a:ext cx="0" cy="272188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3" name="Rectangle 4">
            <a:extLst>
              <a:ext uri="{FF2B5EF4-FFF2-40B4-BE49-F238E27FC236}">
                <a16:creationId xmlns:a16="http://schemas.microsoft.com/office/drawing/2014/main" id="{E26A64E2-6A43-4763-A001-37E8099E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233" y="6382751"/>
            <a:ext cx="946180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follow-up</a:t>
            </a:r>
          </a:p>
        </p:txBody>
      </p:sp>
      <p:cxnSp>
        <p:nvCxnSpPr>
          <p:cNvPr id="16420" name="AutoShape 7">
            <a:extLst>
              <a:ext uri="{FF2B5EF4-FFF2-40B4-BE49-F238E27FC236}">
                <a16:creationId xmlns:a16="http://schemas.microsoft.com/office/drawing/2014/main" id="{4963E5BE-7455-4273-BE21-D102FC77DA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87722" y="3184176"/>
            <a:ext cx="0" cy="244826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1" name="AutoShape 7">
            <a:extLst>
              <a:ext uri="{FF2B5EF4-FFF2-40B4-BE49-F238E27FC236}">
                <a16:creationId xmlns:a16="http://schemas.microsoft.com/office/drawing/2014/main" id="{9CA1976D-0120-4F50-909F-8B6E6B84B8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16698" y="388696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2" name="AutoShape 7">
            <a:extLst>
              <a:ext uri="{FF2B5EF4-FFF2-40B4-BE49-F238E27FC236}">
                <a16:creationId xmlns:a16="http://schemas.microsoft.com/office/drawing/2014/main" id="{B9058462-1827-473A-A495-DE25488379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12559" y="549993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3" name="AutoShape 7">
            <a:extLst>
              <a:ext uri="{FF2B5EF4-FFF2-40B4-BE49-F238E27FC236}">
                <a16:creationId xmlns:a16="http://schemas.microsoft.com/office/drawing/2014/main" id="{45FD68D1-5D0D-4402-8506-D244B5E4D1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02202" y="549993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9" name="Rectangle 4">
            <a:extLst>
              <a:ext uri="{FF2B5EF4-FFF2-40B4-BE49-F238E27FC236}">
                <a16:creationId xmlns:a16="http://schemas.microsoft.com/office/drawing/2014/main" id="{C9062746-B9EA-463B-A6E1-E357ECE5A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288" y="5780767"/>
            <a:ext cx="649508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NO</a:t>
            </a:r>
          </a:p>
        </p:txBody>
      </p:sp>
      <p:sp>
        <p:nvSpPr>
          <p:cNvPr id="154" name="Rectangle 4">
            <a:extLst>
              <a:ext uri="{FF2B5EF4-FFF2-40B4-BE49-F238E27FC236}">
                <a16:creationId xmlns:a16="http://schemas.microsoft.com/office/drawing/2014/main" id="{F8729C55-0917-4A5F-9662-2E27F99D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444" y="2841420"/>
            <a:ext cx="944739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&lt;20 mm</a:t>
            </a:r>
          </a:p>
        </p:txBody>
      </p:sp>
      <p:sp>
        <p:nvSpPr>
          <p:cNvPr id="155" name="Rectangle 4">
            <a:extLst>
              <a:ext uri="{FF2B5EF4-FFF2-40B4-BE49-F238E27FC236}">
                <a16:creationId xmlns:a16="http://schemas.microsoft.com/office/drawing/2014/main" id="{A8593E34-84A4-47B0-BF6D-A9E43678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008" y="3297947"/>
            <a:ext cx="944739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&gt;20 mm</a:t>
            </a:r>
          </a:p>
        </p:txBody>
      </p:sp>
      <p:cxnSp>
        <p:nvCxnSpPr>
          <p:cNvPr id="16427" name="AutoShape 7">
            <a:extLst>
              <a:ext uri="{FF2B5EF4-FFF2-40B4-BE49-F238E27FC236}">
                <a16:creationId xmlns:a16="http://schemas.microsoft.com/office/drawing/2014/main" id="{30A92D2A-81CD-487A-B34C-27E7933B8DB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36223" y="3012797"/>
            <a:ext cx="237624" cy="0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8" name="AutoShape 7">
            <a:extLst>
              <a:ext uri="{FF2B5EF4-FFF2-40B4-BE49-F238E27FC236}">
                <a16:creationId xmlns:a16="http://schemas.microsoft.com/office/drawing/2014/main" id="{C53DE623-9EF8-42F8-962A-B0748000583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83747" y="3364194"/>
            <a:ext cx="190100" cy="84969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9" name="Connettore a gomito 119">
            <a:extLst>
              <a:ext uri="{FF2B5EF4-FFF2-40B4-BE49-F238E27FC236}">
                <a16:creationId xmlns:a16="http://schemas.microsoft.com/office/drawing/2014/main" id="{80FBCCF4-1AAD-4EA1-A8B6-34ABE2C634A0}"/>
              </a:ext>
            </a:extLst>
          </p:cNvPr>
          <p:cNvCxnSpPr>
            <a:cxnSpLocks noChangeShapeType="1"/>
            <a:stCxn id="154" idx="1"/>
            <a:endCxn id="113" idx="1"/>
          </p:cNvCxnSpPr>
          <p:nvPr/>
        </p:nvCxnSpPr>
        <p:spPr bwMode="auto">
          <a:xfrm rot="10800000" flipH="1" flipV="1">
            <a:off x="2704445" y="3005597"/>
            <a:ext cx="1039789" cy="3541331"/>
          </a:xfrm>
          <a:prstGeom prst="bentConnector3">
            <a:avLst>
              <a:gd name="adj1" fmla="val -19940"/>
            </a:avLst>
          </a:prstGeom>
          <a:ln>
            <a:solidFill>
              <a:srgbClr val="7030A0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BC7AC066-EAE8-4CBC-9303-74713359ED1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470245" y="3366107"/>
            <a:ext cx="2649878" cy="3167613"/>
          </a:xfrm>
          <a:prstGeom prst="bentConnector3">
            <a:avLst>
              <a:gd name="adj1" fmla="val 14115"/>
            </a:avLst>
          </a:prstGeom>
          <a:ln>
            <a:solidFill>
              <a:srgbClr val="7030A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Rectangle 4">
            <a:extLst>
              <a:ext uri="{FF2B5EF4-FFF2-40B4-BE49-F238E27FC236}">
                <a16:creationId xmlns:a16="http://schemas.microsoft.com/office/drawing/2014/main" id="{4B15192A-FE27-4F67-9673-384F378CB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562" y="968997"/>
            <a:ext cx="2082098" cy="10877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&gt;20 mm </a:t>
            </a:r>
            <a:r>
              <a:rPr kumimoji="0" lang="it-IT" sz="1542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+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Tendenza accrescitiva </a:t>
            </a:r>
            <a:r>
              <a:rPr kumimoji="0" lang="it-IT" sz="1542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e/o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Fattori di rischio </a:t>
            </a:r>
            <a:r>
              <a:rPr kumimoji="0" lang="it-IT" sz="1542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e/o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Prossima chirurgia </a:t>
            </a:r>
            <a:r>
              <a:rPr kumimoji="0" lang="it-IT" sz="1542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542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Prossima termoablazione</a:t>
            </a:r>
          </a:p>
        </p:txBody>
      </p:sp>
      <p:cxnSp>
        <p:nvCxnSpPr>
          <p:cNvPr id="57" name="AutoShape 7">
            <a:extLst>
              <a:ext uri="{FF2B5EF4-FFF2-40B4-BE49-F238E27FC236}">
                <a16:creationId xmlns:a16="http://schemas.microsoft.com/office/drawing/2014/main" id="{1E13E13F-846E-4793-9B31-84132C30CAB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39009" y="1265894"/>
            <a:ext cx="237624" cy="0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8" name="AutoShape 7">
            <a:extLst>
              <a:ext uri="{FF2B5EF4-FFF2-40B4-BE49-F238E27FC236}">
                <a16:creationId xmlns:a16="http://schemas.microsoft.com/office/drawing/2014/main" id="{803DDA79-F1A9-4D9E-88E6-43970B2C892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39009" y="1756212"/>
            <a:ext cx="237624" cy="0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" name="Rectangle 4">
            <a:extLst>
              <a:ext uri="{FF2B5EF4-FFF2-40B4-BE49-F238E27FC236}">
                <a16:creationId xmlns:a16="http://schemas.microsoft.com/office/drawing/2014/main" id="{ABCCA974-0682-4B80-A819-39179666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9464" y="1071473"/>
            <a:ext cx="649508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NO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0FB4AB7-2949-4AAA-BF87-A06127E8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423" y="1566165"/>
            <a:ext cx="650948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SI</a:t>
            </a:r>
          </a:p>
        </p:txBody>
      </p: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BFB74791-B3F3-431F-B473-99ABA0587681}"/>
              </a:ext>
            </a:extLst>
          </p:cNvPr>
          <p:cNvCxnSpPr/>
          <p:nvPr/>
        </p:nvCxnSpPr>
        <p:spPr bwMode="auto">
          <a:xfrm rot="10800000" flipH="1" flipV="1">
            <a:off x="2129464" y="1353742"/>
            <a:ext cx="1614769" cy="5311278"/>
          </a:xfrm>
          <a:prstGeom prst="bentConnector3">
            <a:avLst>
              <a:gd name="adj1" fmla="val -12843"/>
            </a:avLst>
          </a:prstGeom>
          <a:solidFill>
            <a:srgbClr val="00B8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ttore a gomito 14">
            <a:extLst>
              <a:ext uri="{FF2B5EF4-FFF2-40B4-BE49-F238E27FC236}">
                <a16:creationId xmlns:a16="http://schemas.microsoft.com/office/drawing/2014/main" id="{7619949D-7900-4226-B005-5940E026B142}"/>
              </a:ext>
            </a:extLst>
          </p:cNvPr>
          <p:cNvCxnSpPr>
            <a:cxnSpLocks/>
            <a:stCxn id="62" idx="2"/>
          </p:cNvCxnSpPr>
          <p:nvPr/>
        </p:nvCxnSpPr>
        <p:spPr bwMode="auto">
          <a:xfrm rot="16200000" flipH="1">
            <a:off x="2336569" y="2000287"/>
            <a:ext cx="4381661" cy="4173004"/>
          </a:xfrm>
          <a:prstGeom prst="bentConnector3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D33CC889-1342-4D40-B0B6-9BDEB4E32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385" y="177140"/>
            <a:ext cx="1638892" cy="43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 u="sng">
                <a:solidFill>
                  <a:srgbClr val="002060"/>
                </a:solidFill>
              </a:rPr>
              <a:t>Calcitonina</a:t>
            </a: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753F80FB-0DBA-4B34-814A-7ECAC55EA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00" y="1077234"/>
            <a:ext cx="7978438" cy="928898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0070C0"/>
                </a:solidFill>
              </a:rPr>
              <a:t>Esclude o conferma la presenza di un carcinoma midollare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4E87C54B-3DEC-4187-9CCE-6A11778FE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220" y="2717566"/>
            <a:ext cx="6624696" cy="1306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</a:rPr>
              <a:t>Prognosi peggiore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</a:rPr>
              <a:t> del carcinoma papillare e follicolare</a:t>
            </a:r>
          </a:p>
        </p:txBody>
      </p:sp>
      <p:sp>
        <p:nvSpPr>
          <p:cNvPr id="67589" name="AutoShape 4">
            <a:extLst>
              <a:ext uri="{FF2B5EF4-FFF2-40B4-BE49-F238E27FC236}">
                <a16:creationId xmlns:a16="http://schemas.microsoft.com/office/drawing/2014/main" id="{94BA5167-9576-45B2-A114-7FE433102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831" y="2318644"/>
            <a:ext cx="326914" cy="391721"/>
          </a:xfrm>
          <a:prstGeom prst="downArrow">
            <a:avLst>
              <a:gd name="adj1" fmla="val 50000"/>
              <a:gd name="adj2" fmla="val 49927"/>
            </a:avLst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7590" name="Rectangle 5">
            <a:extLst>
              <a:ext uri="{FF2B5EF4-FFF2-40B4-BE49-F238E27FC236}">
                <a16:creationId xmlns:a16="http://schemas.microsoft.com/office/drawing/2014/main" id="{F8E9AA4A-7F08-401A-990C-EFA5FEE8F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890" y="4735218"/>
            <a:ext cx="5079414" cy="1502078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0070C0"/>
                </a:solidFill>
              </a:rPr>
              <a:t>Dosare sempre, soprattutto prima dell’intervento chirurgico </a:t>
            </a:r>
          </a:p>
        </p:txBody>
      </p:sp>
      <p:sp>
        <p:nvSpPr>
          <p:cNvPr id="67591" name="AutoShape 6">
            <a:extLst>
              <a:ext uri="{FF2B5EF4-FFF2-40B4-BE49-F238E27FC236}">
                <a16:creationId xmlns:a16="http://schemas.microsoft.com/office/drawing/2014/main" id="{D0D1228A-A045-424A-BDAC-25C9FB80E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126" y="5283916"/>
            <a:ext cx="672551" cy="404682"/>
          </a:xfrm>
          <a:prstGeom prst="rightArrow">
            <a:avLst>
              <a:gd name="adj1" fmla="val 50000"/>
              <a:gd name="adj2" fmla="val 50058"/>
            </a:avLst>
          </a:prstGeom>
          <a:solidFill>
            <a:srgbClr val="FF0000"/>
          </a:solidFill>
          <a:ln w="25560" cap="sq">
            <a:solidFill>
              <a:srgbClr val="385D8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7592" name="Rectangle 7">
            <a:extLst>
              <a:ext uri="{FF2B5EF4-FFF2-40B4-BE49-F238E27FC236}">
                <a16:creationId xmlns:a16="http://schemas.microsoft.com/office/drawing/2014/main" id="{52FF63E1-40E0-4A5D-9FA6-48A1D2207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186" y="4812986"/>
            <a:ext cx="2711805" cy="135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FF0000"/>
                </a:solidFill>
              </a:rPr>
              <a:t>Cambia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FF0000"/>
                </a:solidFill>
              </a:rPr>
              <a:t>l’approccio</a:t>
            </a:r>
          </a:p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FF0000"/>
                </a:solidFill>
              </a:rPr>
              <a:t>chirurgico!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>
            <a:extLst>
              <a:ext uri="{FF2B5EF4-FFF2-40B4-BE49-F238E27FC236}">
                <a16:creationId xmlns:a16="http://schemas.microsoft.com/office/drawing/2014/main" id="{82F51B21-B0C7-486D-B7E2-777762FEF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523" y="358599"/>
            <a:ext cx="3764555" cy="62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002060"/>
                </a:solidFill>
              </a:rPr>
              <a:t>La Tireoglobulina</a:t>
            </a: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3D00B993-CEA8-465D-A572-6502D2E17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329" y="1337902"/>
            <a:ext cx="6749988" cy="1307657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0070C0"/>
                </a:solidFill>
              </a:rPr>
              <a:t>Il dosaggio della Tireoglobulina </a:t>
            </a:r>
            <a:r>
              <a:rPr lang="it-IT" altLang="it-IT" sz="2540" b="1">
                <a:solidFill>
                  <a:srgbClr val="FF0000"/>
                </a:solidFill>
              </a:rPr>
              <a:t>non è raccomandato</a:t>
            </a:r>
            <a:r>
              <a:rPr lang="it-IT" altLang="it-IT" sz="2540" b="1">
                <a:solidFill>
                  <a:srgbClr val="0070C0"/>
                </a:solidFill>
              </a:rPr>
              <a:t> nell’iter diagnostico della patologia nodulare tiroidea. 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1DD4FEF7-0CD0-45FF-8794-AB1C2E344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31" y="2906226"/>
            <a:ext cx="6749989" cy="2024853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0070C0"/>
                </a:solidFill>
              </a:rPr>
              <a:t>Il dosaggio della Tireoglobulina, con quello degli anticorpi anti-Tireoglobulina, rappresenta un caposaldo del follow-up del carcinoma papillare e follicolare della tiroide.</a:t>
            </a:r>
          </a:p>
        </p:txBody>
      </p:sp>
      <p:sp>
        <p:nvSpPr>
          <p:cNvPr id="69637" name="Rectangle 4">
            <a:extLst>
              <a:ext uri="{FF2B5EF4-FFF2-40B4-BE49-F238E27FC236}">
                <a16:creationId xmlns:a16="http://schemas.microsoft.com/office/drawing/2014/main" id="{69416D9A-3914-4107-84E8-112298051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8136" y="5276714"/>
            <a:ext cx="6749989" cy="1222689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>
                <a:solidFill>
                  <a:srgbClr val="000000"/>
                </a:solidFill>
              </a:rPr>
              <a:t>Il dosaggio pre-operatorio della Tireoglobulina può essere considerato nei pazienti candidati alla chirurgia tiroidea per neoplasia maligna.</a:t>
            </a:r>
          </a:p>
        </p:txBody>
      </p:sp>
      <p:pic>
        <p:nvPicPr>
          <p:cNvPr id="69638" name="Picture 5">
            <a:extLst>
              <a:ext uri="{FF2B5EF4-FFF2-40B4-BE49-F238E27FC236}">
                <a16:creationId xmlns:a16="http://schemas.microsoft.com/office/drawing/2014/main" id="{851AE722-184F-4B4A-A9F1-52048C15B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854" y="162738"/>
            <a:ext cx="2024853" cy="72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196</Words>
  <Application>Microsoft Office PowerPoint</Application>
  <PresentationFormat>Widescreen</PresentationFormat>
  <Paragraphs>62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Baskerville Old Face</vt:lpstr>
      <vt:lpstr>Calibri</vt:lpstr>
      <vt:lpstr>Calibri Light</vt:lpstr>
      <vt:lpstr>DejaVu Sans</vt:lpstr>
      <vt:lpstr>Times New Roman</vt:lpstr>
      <vt:lpstr>1_Tema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2019-09-08T12:51:53Z</dcterms:created>
  <dcterms:modified xsi:type="dcterms:W3CDTF">2019-09-08T12:56:23Z</dcterms:modified>
</cp:coreProperties>
</file>